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3" r:id="rId3"/>
  </p:sldMasterIdLst>
  <p:notesMasterIdLst>
    <p:notesMasterId r:id="rId58"/>
  </p:notesMasterIdLst>
  <p:sldIdLst>
    <p:sldId id="263" r:id="rId4"/>
    <p:sldId id="273" r:id="rId5"/>
    <p:sldId id="389" r:id="rId6"/>
    <p:sldId id="451" r:id="rId7"/>
    <p:sldId id="454" r:id="rId8"/>
    <p:sldId id="480" r:id="rId9"/>
    <p:sldId id="452" r:id="rId10"/>
    <p:sldId id="391" r:id="rId11"/>
    <p:sldId id="437" r:id="rId12"/>
    <p:sldId id="366" r:id="rId13"/>
    <p:sldId id="438" r:id="rId14"/>
    <p:sldId id="439" r:id="rId15"/>
    <p:sldId id="373" r:id="rId16"/>
    <p:sldId id="453" r:id="rId17"/>
    <p:sldId id="455" r:id="rId18"/>
    <p:sldId id="456" r:id="rId19"/>
    <p:sldId id="440" r:id="rId20"/>
    <p:sldId id="441" r:id="rId21"/>
    <p:sldId id="442" r:id="rId22"/>
    <p:sldId id="430" r:id="rId23"/>
    <p:sldId id="411" r:id="rId24"/>
    <p:sldId id="463" r:id="rId25"/>
    <p:sldId id="457" r:id="rId26"/>
    <p:sldId id="458" r:id="rId27"/>
    <p:sldId id="459" r:id="rId28"/>
    <p:sldId id="460" r:id="rId29"/>
    <p:sldId id="464" r:id="rId30"/>
    <p:sldId id="465" r:id="rId31"/>
    <p:sldId id="461" r:id="rId32"/>
    <p:sldId id="482" r:id="rId33"/>
    <p:sldId id="392" r:id="rId34"/>
    <p:sldId id="443" r:id="rId35"/>
    <p:sldId id="466" r:id="rId36"/>
    <p:sldId id="390" r:id="rId37"/>
    <p:sldId id="434" r:id="rId38"/>
    <p:sldId id="444" r:id="rId39"/>
    <p:sldId id="445" r:id="rId40"/>
    <p:sldId id="473" r:id="rId41"/>
    <p:sldId id="467" r:id="rId42"/>
    <p:sldId id="474" r:id="rId43"/>
    <p:sldId id="468" r:id="rId44"/>
    <p:sldId id="469" r:id="rId45"/>
    <p:sldId id="470" r:id="rId46"/>
    <p:sldId id="479" r:id="rId47"/>
    <p:sldId id="471" r:id="rId48"/>
    <p:sldId id="475" r:id="rId49"/>
    <p:sldId id="472" r:id="rId50"/>
    <p:sldId id="476" r:id="rId51"/>
    <p:sldId id="386" r:id="rId52"/>
    <p:sldId id="477" r:id="rId53"/>
    <p:sldId id="387" r:id="rId54"/>
    <p:sldId id="478" r:id="rId55"/>
    <p:sldId id="481" r:id="rId56"/>
    <p:sldId id="267" r:id="rId5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de Elizalde" initials="FdE" lastIdx="2" clrIdx="0">
    <p:extLst>
      <p:ext uri="{19B8F6BF-5375-455C-9EA6-DF929625EA0E}">
        <p15:presenceInfo xmlns:p15="http://schemas.microsoft.com/office/powerpoint/2012/main" userId="S::francisco.deelizalde@ie.edu::732cb8bf-5f26-42e1-a0e8-225d0f0b8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74" d="100"/>
          <a:sy n="74" d="100"/>
        </p:scale>
        <p:origin x="17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5" Type="http://schemas.openxmlformats.org/officeDocument/2006/relationships/image" Target="../media/image39.jpg"/><Relationship Id="rId4" Type="http://schemas.openxmlformats.org/officeDocument/2006/relationships/image" Target="../media/image3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5" Type="http://schemas.openxmlformats.org/officeDocument/2006/relationships/image" Target="../media/image39.jp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7B4A18-E2DE-463F-99F7-DD0466A80938}"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8AB95E4-0A1D-4E83-86F2-1592DB9AA923}">
      <dgm:prSet/>
      <dgm:spPr/>
      <dgm:t>
        <a:bodyPr/>
        <a:lstStyle/>
        <a:p>
          <a:r>
            <a:rPr lang="en-US" b="0" i="0" baseline="0"/>
            <a:t>Unfair Terms Directive (93/13/EEC, UTD)</a:t>
          </a:r>
          <a:endParaRPr lang="en-US"/>
        </a:p>
      </dgm:t>
    </dgm:pt>
    <dgm:pt modelId="{ABB2E42B-5FBF-467D-BE07-B11EC10199A8}" type="parTrans" cxnId="{62273119-4582-48DF-8E65-553F1328855A}">
      <dgm:prSet/>
      <dgm:spPr/>
      <dgm:t>
        <a:bodyPr/>
        <a:lstStyle/>
        <a:p>
          <a:endParaRPr lang="en-US"/>
        </a:p>
      </dgm:t>
    </dgm:pt>
    <dgm:pt modelId="{5C3C2AD3-62B3-449A-9A80-50966BB12E32}" type="sibTrans" cxnId="{62273119-4582-48DF-8E65-553F1328855A}">
      <dgm:prSet/>
      <dgm:spPr/>
      <dgm:t>
        <a:bodyPr/>
        <a:lstStyle/>
        <a:p>
          <a:endParaRPr lang="en-US"/>
        </a:p>
      </dgm:t>
    </dgm:pt>
    <dgm:pt modelId="{3F164C97-2532-463F-9D85-A79CA8A2B3E5}">
      <dgm:prSet/>
      <dgm:spPr/>
      <dgm:t>
        <a:bodyPr/>
        <a:lstStyle/>
        <a:p>
          <a:r>
            <a:rPr lang="en-US" b="0" i="0" baseline="0"/>
            <a:t>Unfair Commercial Practices Directive (2005/29, reformed by Dir. 2019/2161, UCPD)</a:t>
          </a:r>
          <a:endParaRPr lang="en-US"/>
        </a:p>
      </dgm:t>
    </dgm:pt>
    <dgm:pt modelId="{10BE5BA4-2018-4127-B2B3-CF0F0FC0E6B0}" type="parTrans" cxnId="{AC9F6E64-2AA1-44E0-A890-0103ED7282A1}">
      <dgm:prSet/>
      <dgm:spPr/>
      <dgm:t>
        <a:bodyPr/>
        <a:lstStyle/>
        <a:p>
          <a:endParaRPr lang="en-US"/>
        </a:p>
      </dgm:t>
    </dgm:pt>
    <dgm:pt modelId="{F4C16043-4859-4E5D-8F43-1552091BF6A1}" type="sibTrans" cxnId="{AC9F6E64-2AA1-44E0-A890-0103ED7282A1}">
      <dgm:prSet/>
      <dgm:spPr/>
      <dgm:t>
        <a:bodyPr/>
        <a:lstStyle/>
        <a:p>
          <a:endParaRPr lang="en-US"/>
        </a:p>
      </dgm:t>
    </dgm:pt>
    <dgm:pt modelId="{ADED739A-FD03-4EB8-9B44-BDFB8F24242C}">
      <dgm:prSet/>
      <dgm:spPr/>
      <dgm:t>
        <a:bodyPr/>
        <a:lstStyle/>
        <a:p>
          <a:r>
            <a:rPr lang="en-US" b="0" i="0" baseline="0"/>
            <a:t>Consumer Rights Directive (2011/83, CRD)</a:t>
          </a:r>
          <a:endParaRPr lang="en-US"/>
        </a:p>
      </dgm:t>
    </dgm:pt>
    <dgm:pt modelId="{97BE85EC-4170-4167-88A6-F0778E4BEC5E}" type="parTrans" cxnId="{EE23F728-0CE5-4D8D-81B8-6B7FE866C79B}">
      <dgm:prSet/>
      <dgm:spPr/>
      <dgm:t>
        <a:bodyPr/>
        <a:lstStyle/>
        <a:p>
          <a:endParaRPr lang="en-US"/>
        </a:p>
      </dgm:t>
    </dgm:pt>
    <dgm:pt modelId="{E644E24B-2519-4C3F-9749-D27CD2690BBE}" type="sibTrans" cxnId="{EE23F728-0CE5-4D8D-81B8-6B7FE866C79B}">
      <dgm:prSet/>
      <dgm:spPr/>
      <dgm:t>
        <a:bodyPr/>
        <a:lstStyle/>
        <a:p>
          <a:endParaRPr lang="en-US"/>
        </a:p>
      </dgm:t>
    </dgm:pt>
    <dgm:pt modelId="{57563F5C-8494-451B-BE76-7109602537C3}">
      <dgm:prSet/>
      <dgm:spPr/>
      <dgm:t>
        <a:bodyPr/>
        <a:lstStyle/>
        <a:p>
          <a:r>
            <a:rPr lang="en-US" b="0" i="0" baseline="0"/>
            <a:t>Digital Content Directive (2019/770, DCD)</a:t>
          </a:r>
          <a:endParaRPr lang="en-US"/>
        </a:p>
      </dgm:t>
    </dgm:pt>
    <dgm:pt modelId="{00A6C391-3E94-4BE4-8986-13A310CDF990}" type="parTrans" cxnId="{2D48914A-E2C4-452D-89B2-AE46D34CDC19}">
      <dgm:prSet/>
      <dgm:spPr/>
      <dgm:t>
        <a:bodyPr/>
        <a:lstStyle/>
        <a:p>
          <a:endParaRPr lang="en-US"/>
        </a:p>
      </dgm:t>
    </dgm:pt>
    <dgm:pt modelId="{F2C62C07-3F0E-4845-AC2C-02C2E8478C2D}" type="sibTrans" cxnId="{2D48914A-E2C4-452D-89B2-AE46D34CDC19}">
      <dgm:prSet/>
      <dgm:spPr/>
      <dgm:t>
        <a:bodyPr/>
        <a:lstStyle/>
        <a:p>
          <a:endParaRPr lang="en-US"/>
        </a:p>
      </dgm:t>
    </dgm:pt>
    <dgm:pt modelId="{DA5C9FFF-0D5F-40E5-B2F5-E78B6382CCBF}">
      <dgm:prSet/>
      <dgm:spPr/>
      <dgm:t>
        <a:bodyPr/>
        <a:lstStyle/>
        <a:p>
          <a:r>
            <a:rPr lang="en-US" b="0" i="0" baseline="0"/>
            <a:t>Consumer Sales Directive (2019/771, CSD)</a:t>
          </a:r>
          <a:endParaRPr lang="en-US"/>
        </a:p>
      </dgm:t>
    </dgm:pt>
    <dgm:pt modelId="{D63C4BCD-9BAB-4365-B677-269D62811450}" type="parTrans" cxnId="{5244ADEA-48BE-40FD-ADD5-EE771406A408}">
      <dgm:prSet/>
      <dgm:spPr/>
      <dgm:t>
        <a:bodyPr/>
        <a:lstStyle/>
        <a:p>
          <a:endParaRPr lang="en-US"/>
        </a:p>
      </dgm:t>
    </dgm:pt>
    <dgm:pt modelId="{02675266-233D-44DC-A82F-51D271150532}" type="sibTrans" cxnId="{5244ADEA-48BE-40FD-ADD5-EE771406A408}">
      <dgm:prSet/>
      <dgm:spPr/>
      <dgm:t>
        <a:bodyPr/>
        <a:lstStyle/>
        <a:p>
          <a:endParaRPr lang="en-US"/>
        </a:p>
      </dgm:t>
    </dgm:pt>
    <dgm:pt modelId="{90BBE3D0-21EC-423C-BA65-DAD6FABC59C3}" type="pres">
      <dgm:prSet presAssocID="{F27B4A18-E2DE-463F-99F7-DD0466A80938}" presName="diagram" presStyleCnt="0">
        <dgm:presLayoutVars>
          <dgm:dir/>
          <dgm:resizeHandles val="exact"/>
        </dgm:presLayoutVars>
      </dgm:prSet>
      <dgm:spPr/>
    </dgm:pt>
    <dgm:pt modelId="{9B088B86-17A6-4CF2-A562-A26A53D03336}" type="pres">
      <dgm:prSet presAssocID="{F8AB95E4-0A1D-4E83-86F2-1592DB9AA923}" presName="node" presStyleLbl="node1" presStyleIdx="0" presStyleCnt="5">
        <dgm:presLayoutVars>
          <dgm:bulletEnabled val="1"/>
        </dgm:presLayoutVars>
      </dgm:prSet>
      <dgm:spPr/>
    </dgm:pt>
    <dgm:pt modelId="{E431A5F0-FC86-45F8-B6F2-4553443ED77C}" type="pres">
      <dgm:prSet presAssocID="{5C3C2AD3-62B3-449A-9A80-50966BB12E32}" presName="sibTrans" presStyleCnt="0"/>
      <dgm:spPr/>
    </dgm:pt>
    <dgm:pt modelId="{5022933E-9BAB-47AE-8D88-9A2431863CC3}" type="pres">
      <dgm:prSet presAssocID="{3F164C97-2532-463F-9D85-A79CA8A2B3E5}" presName="node" presStyleLbl="node1" presStyleIdx="1" presStyleCnt="5">
        <dgm:presLayoutVars>
          <dgm:bulletEnabled val="1"/>
        </dgm:presLayoutVars>
      </dgm:prSet>
      <dgm:spPr/>
    </dgm:pt>
    <dgm:pt modelId="{445EE653-3A82-4FE8-A77A-1E0A9CF6C5D7}" type="pres">
      <dgm:prSet presAssocID="{F4C16043-4859-4E5D-8F43-1552091BF6A1}" presName="sibTrans" presStyleCnt="0"/>
      <dgm:spPr/>
    </dgm:pt>
    <dgm:pt modelId="{2562903D-D011-4FE7-B46B-35BC3398FD2F}" type="pres">
      <dgm:prSet presAssocID="{ADED739A-FD03-4EB8-9B44-BDFB8F24242C}" presName="node" presStyleLbl="node1" presStyleIdx="2" presStyleCnt="5">
        <dgm:presLayoutVars>
          <dgm:bulletEnabled val="1"/>
        </dgm:presLayoutVars>
      </dgm:prSet>
      <dgm:spPr/>
    </dgm:pt>
    <dgm:pt modelId="{AF6235A6-E340-4428-9573-313BF2E68986}" type="pres">
      <dgm:prSet presAssocID="{E644E24B-2519-4C3F-9749-D27CD2690BBE}" presName="sibTrans" presStyleCnt="0"/>
      <dgm:spPr/>
    </dgm:pt>
    <dgm:pt modelId="{25BAFD24-C584-4991-B569-CA95B43729A1}" type="pres">
      <dgm:prSet presAssocID="{57563F5C-8494-451B-BE76-7109602537C3}" presName="node" presStyleLbl="node1" presStyleIdx="3" presStyleCnt="5">
        <dgm:presLayoutVars>
          <dgm:bulletEnabled val="1"/>
        </dgm:presLayoutVars>
      </dgm:prSet>
      <dgm:spPr/>
    </dgm:pt>
    <dgm:pt modelId="{6118E0E9-A810-41C6-8E47-ADDECB10E378}" type="pres">
      <dgm:prSet presAssocID="{F2C62C07-3F0E-4845-AC2C-02C2E8478C2D}" presName="sibTrans" presStyleCnt="0"/>
      <dgm:spPr/>
    </dgm:pt>
    <dgm:pt modelId="{EBDDEDBF-3827-4981-B382-D2F3C02B0CD6}" type="pres">
      <dgm:prSet presAssocID="{DA5C9FFF-0D5F-40E5-B2F5-E78B6382CCBF}" presName="node" presStyleLbl="node1" presStyleIdx="4" presStyleCnt="5">
        <dgm:presLayoutVars>
          <dgm:bulletEnabled val="1"/>
        </dgm:presLayoutVars>
      </dgm:prSet>
      <dgm:spPr/>
    </dgm:pt>
  </dgm:ptLst>
  <dgm:cxnLst>
    <dgm:cxn modelId="{62273119-4582-48DF-8E65-553F1328855A}" srcId="{F27B4A18-E2DE-463F-99F7-DD0466A80938}" destId="{F8AB95E4-0A1D-4E83-86F2-1592DB9AA923}" srcOrd="0" destOrd="0" parTransId="{ABB2E42B-5FBF-467D-BE07-B11EC10199A8}" sibTransId="{5C3C2AD3-62B3-449A-9A80-50966BB12E32}"/>
    <dgm:cxn modelId="{BE39F427-6423-4F27-99E0-5A6279A37D3D}" type="presOf" srcId="{DA5C9FFF-0D5F-40E5-B2F5-E78B6382CCBF}" destId="{EBDDEDBF-3827-4981-B382-D2F3C02B0CD6}" srcOrd="0" destOrd="0" presId="urn:microsoft.com/office/officeart/2005/8/layout/default"/>
    <dgm:cxn modelId="{EE23F728-0CE5-4D8D-81B8-6B7FE866C79B}" srcId="{F27B4A18-E2DE-463F-99F7-DD0466A80938}" destId="{ADED739A-FD03-4EB8-9B44-BDFB8F24242C}" srcOrd="2" destOrd="0" parTransId="{97BE85EC-4170-4167-88A6-F0778E4BEC5E}" sibTransId="{E644E24B-2519-4C3F-9749-D27CD2690BBE}"/>
    <dgm:cxn modelId="{AC9F6E64-2AA1-44E0-A890-0103ED7282A1}" srcId="{F27B4A18-E2DE-463F-99F7-DD0466A80938}" destId="{3F164C97-2532-463F-9D85-A79CA8A2B3E5}" srcOrd="1" destOrd="0" parTransId="{10BE5BA4-2018-4127-B2B3-CF0F0FC0E6B0}" sibTransId="{F4C16043-4859-4E5D-8F43-1552091BF6A1}"/>
    <dgm:cxn modelId="{2D48914A-E2C4-452D-89B2-AE46D34CDC19}" srcId="{F27B4A18-E2DE-463F-99F7-DD0466A80938}" destId="{57563F5C-8494-451B-BE76-7109602537C3}" srcOrd="3" destOrd="0" parTransId="{00A6C391-3E94-4BE4-8986-13A310CDF990}" sibTransId="{F2C62C07-3F0E-4845-AC2C-02C2E8478C2D}"/>
    <dgm:cxn modelId="{E33AD44E-3729-4213-B8FC-8FA934D8E04E}" type="presOf" srcId="{ADED739A-FD03-4EB8-9B44-BDFB8F24242C}" destId="{2562903D-D011-4FE7-B46B-35BC3398FD2F}" srcOrd="0" destOrd="0" presId="urn:microsoft.com/office/officeart/2005/8/layout/default"/>
    <dgm:cxn modelId="{91EE4D56-F0B6-4D37-8024-B484E6FBB3E5}" type="presOf" srcId="{57563F5C-8494-451B-BE76-7109602537C3}" destId="{25BAFD24-C584-4991-B569-CA95B43729A1}" srcOrd="0" destOrd="0" presId="urn:microsoft.com/office/officeart/2005/8/layout/default"/>
    <dgm:cxn modelId="{AD88DE59-52CD-43FD-B2BE-D8966A2A21B9}" type="presOf" srcId="{3F164C97-2532-463F-9D85-A79CA8A2B3E5}" destId="{5022933E-9BAB-47AE-8D88-9A2431863CC3}" srcOrd="0" destOrd="0" presId="urn:microsoft.com/office/officeart/2005/8/layout/default"/>
    <dgm:cxn modelId="{715580E7-6878-4495-AF6B-F27E50BCE4A1}" type="presOf" srcId="{F8AB95E4-0A1D-4E83-86F2-1592DB9AA923}" destId="{9B088B86-17A6-4CF2-A562-A26A53D03336}" srcOrd="0" destOrd="0" presId="urn:microsoft.com/office/officeart/2005/8/layout/default"/>
    <dgm:cxn modelId="{5244ADEA-48BE-40FD-ADD5-EE771406A408}" srcId="{F27B4A18-E2DE-463F-99F7-DD0466A80938}" destId="{DA5C9FFF-0D5F-40E5-B2F5-E78B6382CCBF}" srcOrd="4" destOrd="0" parTransId="{D63C4BCD-9BAB-4365-B677-269D62811450}" sibTransId="{02675266-233D-44DC-A82F-51D271150532}"/>
    <dgm:cxn modelId="{4642A7FC-66D0-4862-BE92-22847244BCD3}" type="presOf" srcId="{F27B4A18-E2DE-463F-99F7-DD0466A80938}" destId="{90BBE3D0-21EC-423C-BA65-DAD6FABC59C3}" srcOrd="0" destOrd="0" presId="urn:microsoft.com/office/officeart/2005/8/layout/default"/>
    <dgm:cxn modelId="{59E07880-FC09-4E9C-991B-58456AA20980}" type="presParOf" srcId="{90BBE3D0-21EC-423C-BA65-DAD6FABC59C3}" destId="{9B088B86-17A6-4CF2-A562-A26A53D03336}" srcOrd="0" destOrd="0" presId="urn:microsoft.com/office/officeart/2005/8/layout/default"/>
    <dgm:cxn modelId="{663F3AE3-6E60-47D5-A31F-96D2E053B29C}" type="presParOf" srcId="{90BBE3D0-21EC-423C-BA65-DAD6FABC59C3}" destId="{E431A5F0-FC86-45F8-B6F2-4553443ED77C}" srcOrd="1" destOrd="0" presId="urn:microsoft.com/office/officeart/2005/8/layout/default"/>
    <dgm:cxn modelId="{7363F9FE-471E-4D7D-8158-E98AB90F5E08}" type="presParOf" srcId="{90BBE3D0-21EC-423C-BA65-DAD6FABC59C3}" destId="{5022933E-9BAB-47AE-8D88-9A2431863CC3}" srcOrd="2" destOrd="0" presId="urn:microsoft.com/office/officeart/2005/8/layout/default"/>
    <dgm:cxn modelId="{B4794AEE-B540-4A36-9033-DD3012C61A74}" type="presParOf" srcId="{90BBE3D0-21EC-423C-BA65-DAD6FABC59C3}" destId="{445EE653-3A82-4FE8-A77A-1E0A9CF6C5D7}" srcOrd="3" destOrd="0" presId="urn:microsoft.com/office/officeart/2005/8/layout/default"/>
    <dgm:cxn modelId="{5B86822E-8494-4D9C-9E84-B6B43B5387FD}" type="presParOf" srcId="{90BBE3D0-21EC-423C-BA65-DAD6FABC59C3}" destId="{2562903D-D011-4FE7-B46B-35BC3398FD2F}" srcOrd="4" destOrd="0" presId="urn:microsoft.com/office/officeart/2005/8/layout/default"/>
    <dgm:cxn modelId="{88AEDBE2-D414-4D0B-A5EA-F5454EC131C9}" type="presParOf" srcId="{90BBE3D0-21EC-423C-BA65-DAD6FABC59C3}" destId="{AF6235A6-E340-4428-9573-313BF2E68986}" srcOrd="5" destOrd="0" presId="urn:microsoft.com/office/officeart/2005/8/layout/default"/>
    <dgm:cxn modelId="{C8CB80F0-1462-453F-A6AF-A6744DC10A62}" type="presParOf" srcId="{90BBE3D0-21EC-423C-BA65-DAD6FABC59C3}" destId="{25BAFD24-C584-4991-B569-CA95B43729A1}" srcOrd="6" destOrd="0" presId="urn:microsoft.com/office/officeart/2005/8/layout/default"/>
    <dgm:cxn modelId="{35EB6D55-53AB-4818-98DD-EFE6EFF45239}" type="presParOf" srcId="{90BBE3D0-21EC-423C-BA65-DAD6FABC59C3}" destId="{6118E0E9-A810-41C6-8E47-ADDECB10E378}" srcOrd="7" destOrd="0" presId="urn:microsoft.com/office/officeart/2005/8/layout/default"/>
    <dgm:cxn modelId="{FE55668B-FB3B-43ED-AFDE-82E1B0D05A49}" type="presParOf" srcId="{90BBE3D0-21EC-423C-BA65-DAD6FABC59C3}" destId="{EBDDEDBF-3827-4981-B382-D2F3C02B0CD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06A8B-3D29-4AB4-88CF-8C44CFAB3D10}"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GB"/>
        </a:p>
      </dgm:t>
    </dgm:pt>
    <dgm:pt modelId="{E088BF07-9FC3-4371-9AFE-1B4067DC5462}">
      <dgm:prSet/>
      <dgm:spPr/>
      <dgm:t>
        <a:bodyPr/>
        <a:lstStyle/>
        <a:p>
          <a:r>
            <a:rPr lang="en-US" b="0" i="0" baseline="0" dirty="0"/>
            <a:t>Ancillary</a:t>
          </a:r>
          <a:endParaRPr lang="es-ES" dirty="0"/>
        </a:p>
      </dgm:t>
    </dgm:pt>
    <dgm:pt modelId="{026AF59F-137E-4C37-A067-AA0C9CE50889}" type="parTrans" cxnId="{1D52A1FB-39BC-4CB2-8AE2-145E9DEC272A}">
      <dgm:prSet/>
      <dgm:spPr/>
      <dgm:t>
        <a:bodyPr/>
        <a:lstStyle/>
        <a:p>
          <a:endParaRPr lang="en-GB"/>
        </a:p>
      </dgm:t>
    </dgm:pt>
    <dgm:pt modelId="{C126BF50-59C3-42CF-B29C-EE980754124B}" type="sibTrans" cxnId="{1D52A1FB-39BC-4CB2-8AE2-145E9DEC272A}">
      <dgm:prSet/>
      <dgm:spPr/>
      <dgm:t>
        <a:bodyPr/>
        <a:lstStyle/>
        <a:p>
          <a:endParaRPr lang="en-GB"/>
        </a:p>
      </dgm:t>
    </dgm:pt>
    <dgm:pt modelId="{BDC337CA-6BEC-4C3B-9E34-C592CA53C967}">
      <dgm:prSet/>
      <dgm:spPr/>
      <dgm:t>
        <a:bodyPr/>
        <a:lstStyle/>
        <a:p>
          <a:r>
            <a:rPr lang="en-US" b="0" i="0" baseline="0"/>
            <a:t>Main: </a:t>
          </a:r>
          <a:endParaRPr lang="es-ES"/>
        </a:p>
      </dgm:t>
    </dgm:pt>
    <dgm:pt modelId="{44FA2416-FFD5-432B-8CFB-50177D00FBA8}" type="parTrans" cxnId="{D36DEB74-20C4-4918-8016-A31428FEE87C}">
      <dgm:prSet/>
      <dgm:spPr/>
      <dgm:t>
        <a:bodyPr/>
        <a:lstStyle/>
        <a:p>
          <a:endParaRPr lang="en-GB"/>
        </a:p>
      </dgm:t>
    </dgm:pt>
    <dgm:pt modelId="{2E6421CE-0488-4B80-B90C-2FE754F3ACB1}" type="sibTrans" cxnId="{D36DEB74-20C4-4918-8016-A31428FEE87C}">
      <dgm:prSet/>
      <dgm:spPr/>
      <dgm:t>
        <a:bodyPr/>
        <a:lstStyle/>
        <a:p>
          <a:endParaRPr lang="en-GB"/>
        </a:p>
      </dgm:t>
    </dgm:pt>
    <dgm:pt modelId="{3B589776-FDA2-40EB-98D8-CB64FDAC08A8}">
      <dgm:prSet/>
      <dgm:spPr/>
      <dgm:t>
        <a:bodyPr/>
        <a:lstStyle/>
        <a:p>
          <a:r>
            <a:rPr lang="en-GB" dirty="0"/>
            <a:t>All but main: significant imbalance in the rights &amp; obligations (Art 3(1)</a:t>
          </a:r>
        </a:p>
      </dgm:t>
    </dgm:pt>
    <dgm:pt modelId="{7A60CF9A-1FFF-4F62-ABAC-1E94BA852CFB}" type="parTrans" cxnId="{D112FAE1-3338-4F6D-B983-3190FCD311F5}">
      <dgm:prSet/>
      <dgm:spPr/>
    </dgm:pt>
    <dgm:pt modelId="{B9028516-998D-43C6-B571-C02CD4F4FA40}" type="sibTrans" cxnId="{D112FAE1-3338-4F6D-B983-3190FCD311F5}">
      <dgm:prSet/>
      <dgm:spPr/>
    </dgm:pt>
    <dgm:pt modelId="{8013A110-E710-497A-8C5F-670930F7BB84}">
      <dgm:prSet/>
      <dgm:spPr/>
      <dgm:t>
        <a:bodyPr/>
        <a:lstStyle/>
        <a:p>
          <a:r>
            <a:rPr lang="en-GB" dirty="0"/>
            <a:t>Subject matter</a:t>
          </a:r>
        </a:p>
      </dgm:t>
    </dgm:pt>
    <dgm:pt modelId="{C1698056-C02B-4B7E-9CD2-1B77209162FB}" type="parTrans" cxnId="{4C5E7A86-7E38-4451-89B1-49848ADC3D60}">
      <dgm:prSet/>
      <dgm:spPr/>
    </dgm:pt>
    <dgm:pt modelId="{3A3681D2-40B1-4A01-91DE-A83081376146}" type="sibTrans" cxnId="{4C5E7A86-7E38-4451-89B1-49848ADC3D60}">
      <dgm:prSet/>
      <dgm:spPr/>
    </dgm:pt>
    <dgm:pt modelId="{B0C9A4DB-814A-4AE7-8B2F-836CA4CC7336}">
      <dgm:prSet/>
      <dgm:spPr/>
      <dgm:t>
        <a:bodyPr/>
        <a:lstStyle/>
        <a:p>
          <a:r>
            <a:rPr lang="en-GB" dirty="0"/>
            <a:t>Adequacy price/good or service</a:t>
          </a:r>
        </a:p>
      </dgm:t>
    </dgm:pt>
    <dgm:pt modelId="{D055B78C-32E4-4782-9F82-B4B3D082C623}" type="parTrans" cxnId="{52F904D7-7FB7-40CF-8415-448D6E425A48}">
      <dgm:prSet/>
      <dgm:spPr/>
    </dgm:pt>
    <dgm:pt modelId="{758F2F07-E03C-41F6-9093-9300E84BC12A}" type="sibTrans" cxnId="{52F904D7-7FB7-40CF-8415-448D6E425A48}">
      <dgm:prSet/>
      <dgm:spPr/>
    </dgm:pt>
    <dgm:pt modelId="{8E19EE24-0E86-497A-9B8E-0F20978E4AFA}" type="pres">
      <dgm:prSet presAssocID="{BD706A8B-3D29-4AB4-88CF-8C44CFAB3D10}" presName="linearFlow" presStyleCnt="0">
        <dgm:presLayoutVars>
          <dgm:dir/>
          <dgm:animLvl val="lvl"/>
          <dgm:resizeHandles val="exact"/>
        </dgm:presLayoutVars>
      </dgm:prSet>
      <dgm:spPr/>
    </dgm:pt>
    <dgm:pt modelId="{604C0362-3E44-421F-BE63-36FF0B4535CC}" type="pres">
      <dgm:prSet presAssocID="{E088BF07-9FC3-4371-9AFE-1B4067DC5462}" presName="composite" presStyleCnt="0"/>
      <dgm:spPr/>
    </dgm:pt>
    <dgm:pt modelId="{B78D449B-3A06-4B58-B6FB-91A4A5A83F3C}" type="pres">
      <dgm:prSet presAssocID="{E088BF07-9FC3-4371-9AFE-1B4067DC5462}" presName="parentText" presStyleLbl="alignNode1" presStyleIdx="0" presStyleCnt="2">
        <dgm:presLayoutVars>
          <dgm:chMax val="1"/>
          <dgm:bulletEnabled val="1"/>
        </dgm:presLayoutVars>
      </dgm:prSet>
      <dgm:spPr/>
    </dgm:pt>
    <dgm:pt modelId="{9D82238C-5A0A-4EED-80C5-110CC5856DDF}" type="pres">
      <dgm:prSet presAssocID="{E088BF07-9FC3-4371-9AFE-1B4067DC5462}" presName="descendantText" presStyleLbl="alignAcc1" presStyleIdx="0" presStyleCnt="2">
        <dgm:presLayoutVars>
          <dgm:bulletEnabled val="1"/>
        </dgm:presLayoutVars>
      </dgm:prSet>
      <dgm:spPr/>
    </dgm:pt>
    <dgm:pt modelId="{853244CF-1317-4FA4-A7A7-CC7EADC5A136}" type="pres">
      <dgm:prSet presAssocID="{C126BF50-59C3-42CF-B29C-EE980754124B}" presName="sp" presStyleCnt="0"/>
      <dgm:spPr/>
    </dgm:pt>
    <dgm:pt modelId="{B33D609F-D125-4D2B-AF3B-FB6198D7D803}" type="pres">
      <dgm:prSet presAssocID="{BDC337CA-6BEC-4C3B-9E34-C592CA53C967}" presName="composite" presStyleCnt="0"/>
      <dgm:spPr/>
    </dgm:pt>
    <dgm:pt modelId="{71021A5B-2E76-4F48-9D5F-A7A61664EDF9}" type="pres">
      <dgm:prSet presAssocID="{BDC337CA-6BEC-4C3B-9E34-C592CA53C967}" presName="parentText" presStyleLbl="alignNode1" presStyleIdx="1" presStyleCnt="2">
        <dgm:presLayoutVars>
          <dgm:chMax val="1"/>
          <dgm:bulletEnabled val="1"/>
        </dgm:presLayoutVars>
      </dgm:prSet>
      <dgm:spPr/>
    </dgm:pt>
    <dgm:pt modelId="{46535A8C-8C94-4BCC-9596-4F388FC42D08}" type="pres">
      <dgm:prSet presAssocID="{BDC337CA-6BEC-4C3B-9E34-C592CA53C967}" presName="descendantText" presStyleLbl="alignAcc1" presStyleIdx="1" presStyleCnt="2">
        <dgm:presLayoutVars>
          <dgm:bulletEnabled val="1"/>
        </dgm:presLayoutVars>
      </dgm:prSet>
      <dgm:spPr/>
    </dgm:pt>
  </dgm:ptLst>
  <dgm:cxnLst>
    <dgm:cxn modelId="{ED66BC64-9132-4751-A7B5-DDE6DDC28D0D}" type="presOf" srcId="{BDC337CA-6BEC-4C3B-9E34-C592CA53C967}" destId="{71021A5B-2E76-4F48-9D5F-A7A61664EDF9}" srcOrd="0" destOrd="0" presId="urn:microsoft.com/office/officeart/2005/8/layout/chevron2"/>
    <dgm:cxn modelId="{79823572-4945-4484-87E5-179A39D11B4B}" type="presOf" srcId="{B0C9A4DB-814A-4AE7-8B2F-836CA4CC7336}" destId="{46535A8C-8C94-4BCC-9596-4F388FC42D08}" srcOrd="0" destOrd="1" presId="urn:microsoft.com/office/officeart/2005/8/layout/chevron2"/>
    <dgm:cxn modelId="{D36DEB74-20C4-4918-8016-A31428FEE87C}" srcId="{BD706A8B-3D29-4AB4-88CF-8C44CFAB3D10}" destId="{BDC337CA-6BEC-4C3B-9E34-C592CA53C967}" srcOrd="1" destOrd="0" parTransId="{44FA2416-FFD5-432B-8CFB-50177D00FBA8}" sibTransId="{2E6421CE-0488-4B80-B90C-2FE754F3ACB1}"/>
    <dgm:cxn modelId="{4C5E7A86-7E38-4451-89B1-49848ADC3D60}" srcId="{BDC337CA-6BEC-4C3B-9E34-C592CA53C967}" destId="{8013A110-E710-497A-8C5F-670930F7BB84}" srcOrd="0" destOrd="0" parTransId="{C1698056-C02B-4B7E-9CD2-1B77209162FB}" sibTransId="{3A3681D2-40B1-4A01-91DE-A83081376146}"/>
    <dgm:cxn modelId="{84A63FC5-AB52-4504-BE03-A7098862CD84}" type="presOf" srcId="{E088BF07-9FC3-4371-9AFE-1B4067DC5462}" destId="{B78D449B-3A06-4B58-B6FB-91A4A5A83F3C}" srcOrd="0" destOrd="0" presId="urn:microsoft.com/office/officeart/2005/8/layout/chevron2"/>
    <dgm:cxn modelId="{9D1B37CE-204B-4285-9583-6D16B31B0C63}" type="presOf" srcId="{8013A110-E710-497A-8C5F-670930F7BB84}" destId="{46535A8C-8C94-4BCC-9596-4F388FC42D08}" srcOrd="0" destOrd="0" presId="urn:microsoft.com/office/officeart/2005/8/layout/chevron2"/>
    <dgm:cxn modelId="{52F904D7-7FB7-40CF-8415-448D6E425A48}" srcId="{BDC337CA-6BEC-4C3B-9E34-C592CA53C967}" destId="{B0C9A4DB-814A-4AE7-8B2F-836CA4CC7336}" srcOrd="1" destOrd="0" parTransId="{D055B78C-32E4-4782-9F82-B4B3D082C623}" sibTransId="{758F2F07-E03C-41F6-9093-9300E84BC12A}"/>
    <dgm:cxn modelId="{D112FAE1-3338-4F6D-B983-3190FCD311F5}" srcId="{E088BF07-9FC3-4371-9AFE-1B4067DC5462}" destId="{3B589776-FDA2-40EB-98D8-CB64FDAC08A8}" srcOrd="0" destOrd="0" parTransId="{7A60CF9A-1FFF-4F62-ABAC-1E94BA852CFB}" sibTransId="{B9028516-998D-43C6-B571-C02CD4F4FA40}"/>
    <dgm:cxn modelId="{DBEBD0E6-35C1-492F-BCEE-8B3BCC655345}" type="presOf" srcId="{BD706A8B-3D29-4AB4-88CF-8C44CFAB3D10}" destId="{8E19EE24-0E86-497A-9B8E-0F20978E4AFA}" srcOrd="0" destOrd="0" presId="urn:microsoft.com/office/officeart/2005/8/layout/chevron2"/>
    <dgm:cxn modelId="{D04E3CEB-8925-43BB-9C22-B2F1D5C3B6DE}" type="presOf" srcId="{3B589776-FDA2-40EB-98D8-CB64FDAC08A8}" destId="{9D82238C-5A0A-4EED-80C5-110CC5856DDF}" srcOrd="0" destOrd="0" presId="urn:microsoft.com/office/officeart/2005/8/layout/chevron2"/>
    <dgm:cxn modelId="{1D52A1FB-39BC-4CB2-8AE2-145E9DEC272A}" srcId="{BD706A8B-3D29-4AB4-88CF-8C44CFAB3D10}" destId="{E088BF07-9FC3-4371-9AFE-1B4067DC5462}" srcOrd="0" destOrd="0" parTransId="{026AF59F-137E-4C37-A067-AA0C9CE50889}" sibTransId="{C126BF50-59C3-42CF-B29C-EE980754124B}"/>
    <dgm:cxn modelId="{606A76D0-A18F-4657-BF10-9A2730860B41}" type="presParOf" srcId="{8E19EE24-0E86-497A-9B8E-0F20978E4AFA}" destId="{604C0362-3E44-421F-BE63-36FF0B4535CC}" srcOrd="0" destOrd="0" presId="urn:microsoft.com/office/officeart/2005/8/layout/chevron2"/>
    <dgm:cxn modelId="{5E642233-F89C-4E4A-AF07-4F7589338E62}" type="presParOf" srcId="{604C0362-3E44-421F-BE63-36FF0B4535CC}" destId="{B78D449B-3A06-4B58-B6FB-91A4A5A83F3C}" srcOrd="0" destOrd="0" presId="urn:microsoft.com/office/officeart/2005/8/layout/chevron2"/>
    <dgm:cxn modelId="{9247EE18-B7D4-4142-833A-DE2B78CB7C2F}" type="presParOf" srcId="{604C0362-3E44-421F-BE63-36FF0B4535CC}" destId="{9D82238C-5A0A-4EED-80C5-110CC5856DDF}" srcOrd="1" destOrd="0" presId="urn:microsoft.com/office/officeart/2005/8/layout/chevron2"/>
    <dgm:cxn modelId="{67E63F5C-E192-413F-881B-C760390801B0}" type="presParOf" srcId="{8E19EE24-0E86-497A-9B8E-0F20978E4AFA}" destId="{853244CF-1317-4FA4-A7A7-CC7EADC5A136}" srcOrd="1" destOrd="0" presId="urn:microsoft.com/office/officeart/2005/8/layout/chevron2"/>
    <dgm:cxn modelId="{48A93009-F1AB-41E0-BA00-A72DAC70946F}" type="presParOf" srcId="{8E19EE24-0E86-497A-9B8E-0F20978E4AFA}" destId="{B33D609F-D125-4D2B-AF3B-FB6198D7D803}" srcOrd="2" destOrd="0" presId="urn:microsoft.com/office/officeart/2005/8/layout/chevron2"/>
    <dgm:cxn modelId="{8C9A3169-7214-405D-BA6A-3D59F7287D81}" type="presParOf" srcId="{B33D609F-D125-4D2B-AF3B-FB6198D7D803}" destId="{71021A5B-2E76-4F48-9D5F-A7A61664EDF9}" srcOrd="0" destOrd="0" presId="urn:microsoft.com/office/officeart/2005/8/layout/chevron2"/>
    <dgm:cxn modelId="{81FA812C-6115-467A-A652-227E405F495A}" type="presParOf" srcId="{B33D609F-D125-4D2B-AF3B-FB6198D7D803}" destId="{46535A8C-8C94-4BCC-9596-4F388FC42D0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3C95DE-702A-4C79-8728-A21B9B5F749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DBDD75A-D3E5-4BFB-A023-AB34ED91970E}">
      <dgm:prSet/>
      <dgm:spPr/>
      <dgm:t>
        <a:bodyPr/>
        <a:lstStyle/>
        <a:p>
          <a:r>
            <a:rPr lang="es-ES" b="0" i="0" baseline="0"/>
            <a:t>B2C no longer the criterium (users, end users, recipients of the service)</a:t>
          </a:r>
          <a:endParaRPr lang="en-US"/>
        </a:p>
      </dgm:t>
    </dgm:pt>
    <dgm:pt modelId="{EABF2C0B-7B51-43C4-9A06-B27728A4D99D}" type="parTrans" cxnId="{99DD4809-5E21-4578-BBCF-246DC85F09C7}">
      <dgm:prSet/>
      <dgm:spPr/>
      <dgm:t>
        <a:bodyPr/>
        <a:lstStyle/>
        <a:p>
          <a:endParaRPr lang="en-US"/>
        </a:p>
      </dgm:t>
    </dgm:pt>
    <dgm:pt modelId="{EF4367AA-087C-4D47-B65A-00B74530EF7B}" type="sibTrans" cxnId="{99DD4809-5E21-4578-BBCF-246DC85F09C7}">
      <dgm:prSet/>
      <dgm:spPr/>
      <dgm:t>
        <a:bodyPr/>
        <a:lstStyle/>
        <a:p>
          <a:endParaRPr lang="en-US"/>
        </a:p>
      </dgm:t>
    </dgm:pt>
    <dgm:pt modelId="{D48206D9-71EF-4B95-BA50-F233710CCDB9}">
      <dgm:prSet/>
      <dgm:spPr/>
      <dgm:t>
        <a:bodyPr/>
        <a:lstStyle/>
        <a:p>
          <a:r>
            <a:rPr lang="es-ES"/>
            <a:t>From information to power language (‘serious imbalances in the bargaining power’, Recital 4 DMA)</a:t>
          </a:r>
          <a:endParaRPr lang="en-US"/>
        </a:p>
      </dgm:t>
    </dgm:pt>
    <dgm:pt modelId="{FE71B289-19BC-490D-9B58-B375D56ACAF0}" type="parTrans" cxnId="{31905244-012B-4B54-B29A-93CD8B839D3A}">
      <dgm:prSet/>
      <dgm:spPr/>
      <dgm:t>
        <a:bodyPr/>
        <a:lstStyle/>
        <a:p>
          <a:endParaRPr lang="en-US"/>
        </a:p>
      </dgm:t>
    </dgm:pt>
    <dgm:pt modelId="{468CD037-2244-49E0-9FB5-B529E096C331}" type="sibTrans" cxnId="{31905244-012B-4B54-B29A-93CD8B839D3A}">
      <dgm:prSet/>
      <dgm:spPr/>
      <dgm:t>
        <a:bodyPr/>
        <a:lstStyle/>
        <a:p>
          <a:endParaRPr lang="en-US"/>
        </a:p>
      </dgm:t>
    </dgm:pt>
    <dgm:pt modelId="{7DF45277-337F-4E12-8219-F388311CF058}" type="pres">
      <dgm:prSet presAssocID="{B83C95DE-702A-4C79-8728-A21B9B5F749A}" presName="root" presStyleCnt="0">
        <dgm:presLayoutVars>
          <dgm:dir/>
          <dgm:resizeHandles val="exact"/>
        </dgm:presLayoutVars>
      </dgm:prSet>
      <dgm:spPr/>
    </dgm:pt>
    <dgm:pt modelId="{C8F1149E-9AE2-4457-9C10-B9E9CD2689F6}" type="pres">
      <dgm:prSet presAssocID="{B83C95DE-702A-4C79-8728-A21B9B5F749A}" presName="container" presStyleCnt="0">
        <dgm:presLayoutVars>
          <dgm:dir/>
          <dgm:resizeHandles val="exact"/>
        </dgm:presLayoutVars>
      </dgm:prSet>
      <dgm:spPr/>
    </dgm:pt>
    <dgm:pt modelId="{757022A1-E019-409E-9677-36CFA9922D86}" type="pres">
      <dgm:prSet presAssocID="{BDBDD75A-D3E5-4BFB-A023-AB34ED91970E}" presName="compNode" presStyleCnt="0"/>
      <dgm:spPr/>
    </dgm:pt>
    <dgm:pt modelId="{5FAE95C1-7496-4A80-93C1-5399DEC5E6F5}" type="pres">
      <dgm:prSet presAssocID="{BDBDD75A-D3E5-4BFB-A023-AB34ED91970E}" presName="iconBgRect" presStyleLbl="bgShp" presStyleIdx="0" presStyleCnt="2"/>
      <dgm:spPr/>
    </dgm:pt>
    <dgm:pt modelId="{3B5C1B15-21BC-465F-8E30-D01326531262}" type="pres">
      <dgm:prSet presAssocID="{BDBDD75A-D3E5-4BFB-A023-AB34ED91970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beja"/>
        </a:ext>
      </dgm:extLst>
    </dgm:pt>
    <dgm:pt modelId="{A46E6ED3-6C69-4A4A-969F-D1C1A7061636}" type="pres">
      <dgm:prSet presAssocID="{BDBDD75A-D3E5-4BFB-A023-AB34ED91970E}" presName="spaceRect" presStyleCnt="0"/>
      <dgm:spPr/>
    </dgm:pt>
    <dgm:pt modelId="{8C856E04-D2FC-476A-8D4F-F469B775D162}" type="pres">
      <dgm:prSet presAssocID="{BDBDD75A-D3E5-4BFB-A023-AB34ED91970E}" presName="textRect" presStyleLbl="revTx" presStyleIdx="0" presStyleCnt="2">
        <dgm:presLayoutVars>
          <dgm:chMax val="1"/>
          <dgm:chPref val="1"/>
        </dgm:presLayoutVars>
      </dgm:prSet>
      <dgm:spPr/>
    </dgm:pt>
    <dgm:pt modelId="{B94BF92C-204E-4B3C-AB06-37C17094901B}" type="pres">
      <dgm:prSet presAssocID="{EF4367AA-087C-4D47-B65A-00B74530EF7B}" presName="sibTrans" presStyleLbl="sibTrans2D1" presStyleIdx="0" presStyleCnt="0"/>
      <dgm:spPr/>
    </dgm:pt>
    <dgm:pt modelId="{4D21C639-8223-46C9-A20C-8F1DCB5B3BB0}" type="pres">
      <dgm:prSet presAssocID="{D48206D9-71EF-4B95-BA50-F233710CCDB9}" presName="compNode" presStyleCnt="0"/>
      <dgm:spPr/>
    </dgm:pt>
    <dgm:pt modelId="{22FCD10D-FF57-4327-A2CF-F6C4C28E2EC7}" type="pres">
      <dgm:prSet presAssocID="{D48206D9-71EF-4B95-BA50-F233710CCDB9}" presName="iconBgRect" presStyleLbl="bgShp" presStyleIdx="1" presStyleCnt="2"/>
      <dgm:spPr/>
    </dgm:pt>
    <dgm:pt modelId="{C24B99FD-7B9E-47B7-BF78-CDF70C4CC421}" type="pres">
      <dgm:prSet presAssocID="{D48206D9-71EF-4B95-BA50-F233710CCD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retón de manos"/>
        </a:ext>
      </dgm:extLst>
    </dgm:pt>
    <dgm:pt modelId="{10776C19-A358-40FF-9CEB-0FC51506A489}" type="pres">
      <dgm:prSet presAssocID="{D48206D9-71EF-4B95-BA50-F233710CCDB9}" presName="spaceRect" presStyleCnt="0"/>
      <dgm:spPr/>
    </dgm:pt>
    <dgm:pt modelId="{A97A39F1-3FAC-4821-AE35-27E6B6DE4CC4}" type="pres">
      <dgm:prSet presAssocID="{D48206D9-71EF-4B95-BA50-F233710CCDB9}" presName="textRect" presStyleLbl="revTx" presStyleIdx="1" presStyleCnt="2">
        <dgm:presLayoutVars>
          <dgm:chMax val="1"/>
          <dgm:chPref val="1"/>
        </dgm:presLayoutVars>
      </dgm:prSet>
      <dgm:spPr/>
    </dgm:pt>
  </dgm:ptLst>
  <dgm:cxnLst>
    <dgm:cxn modelId="{99DD4809-5E21-4578-BBCF-246DC85F09C7}" srcId="{B83C95DE-702A-4C79-8728-A21B9B5F749A}" destId="{BDBDD75A-D3E5-4BFB-A023-AB34ED91970E}" srcOrd="0" destOrd="0" parTransId="{EABF2C0B-7B51-43C4-9A06-B27728A4D99D}" sibTransId="{EF4367AA-087C-4D47-B65A-00B74530EF7B}"/>
    <dgm:cxn modelId="{28943C39-EB9B-443C-B2EE-9C01A7AFC9EB}" type="presOf" srcId="{B83C95DE-702A-4C79-8728-A21B9B5F749A}" destId="{7DF45277-337F-4E12-8219-F388311CF058}" srcOrd="0" destOrd="0" presId="urn:microsoft.com/office/officeart/2018/2/layout/IconCircleList"/>
    <dgm:cxn modelId="{31905244-012B-4B54-B29A-93CD8B839D3A}" srcId="{B83C95DE-702A-4C79-8728-A21B9B5F749A}" destId="{D48206D9-71EF-4B95-BA50-F233710CCDB9}" srcOrd="1" destOrd="0" parTransId="{FE71B289-19BC-490D-9B58-B375D56ACAF0}" sibTransId="{468CD037-2244-49E0-9FB5-B529E096C331}"/>
    <dgm:cxn modelId="{114074C8-1375-4D95-A867-A45A723B94BF}" type="presOf" srcId="{BDBDD75A-D3E5-4BFB-A023-AB34ED91970E}" destId="{8C856E04-D2FC-476A-8D4F-F469B775D162}" srcOrd="0" destOrd="0" presId="urn:microsoft.com/office/officeart/2018/2/layout/IconCircleList"/>
    <dgm:cxn modelId="{37F5A0E7-9990-4D05-B99C-D6596E1E3093}" type="presOf" srcId="{D48206D9-71EF-4B95-BA50-F233710CCDB9}" destId="{A97A39F1-3FAC-4821-AE35-27E6B6DE4CC4}" srcOrd="0" destOrd="0" presId="urn:microsoft.com/office/officeart/2018/2/layout/IconCircleList"/>
    <dgm:cxn modelId="{26D461F1-3EFC-4DFB-81EC-9D6AAE61C602}" type="presOf" srcId="{EF4367AA-087C-4D47-B65A-00B74530EF7B}" destId="{B94BF92C-204E-4B3C-AB06-37C17094901B}" srcOrd="0" destOrd="0" presId="urn:microsoft.com/office/officeart/2018/2/layout/IconCircleList"/>
    <dgm:cxn modelId="{6E4F0A17-456C-4246-8BE6-87DCB8F6A190}" type="presParOf" srcId="{7DF45277-337F-4E12-8219-F388311CF058}" destId="{C8F1149E-9AE2-4457-9C10-B9E9CD2689F6}" srcOrd="0" destOrd="0" presId="urn:microsoft.com/office/officeart/2018/2/layout/IconCircleList"/>
    <dgm:cxn modelId="{8E8F4879-977B-4372-B97A-887C4FEB6936}" type="presParOf" srcId="{C8F1149E-9AE2-4457-9C10-B9E9CD2689F6}" destId="{757022A1-E019-409E-9677-36CFA9922D86}" srcOrd="0" destOrd="0" presId="urn:microsoft.com/office/officeart/2018/2/layout/IconCircleList"/>
    <dgm:cxn modelId="{CC01C07A-946A-4F11-A56E-923397987069}" type="presParOf" srcId="{757022A1-E019-409E-9677-36CFA9922D86}" destId="{5FAE95C1-7496-4A80-93C1-5399DEC5E6F5}" srcOrd="0" destOrd="0" presId="urn:microsoft.com/office/officeart/2018/2/layout/IconCircleList"/>
    <dgm:cxn modelId="{30E10FBC-6407-420D-8EB4-3D4108A2253E}" type="presParOf" srcId="{757022A1-E019-409E-9677-36CFA9922D86}" destId="{3B5C1B15-21BC-465F-8E30-D01326531262}" srcOrd="1" destOrd="0" presId="urn:microsoft.com/office/officeart/2018/2/layout/IconCircleList"/>
    <dgm:cxn modelId="{D76D89D0-B507-4B9C-9DBD-0437B34D5C59}" type="presParOf" srcId="{757022A1-E019-409E-9677-36CFA9922D86}" destId="{A46E6ED3-6C69-4A4A-969F-D1C1A7061636}" srcOrd="2" destOrd="0" presId="urn:microsoft.com/office/officeart/2018/2/layout/IconCircleList"/>
    <dgm:cxn modelId="{AEB419EE-3F30-46CE-A1B1-7F6F6A624ED6}" type="presParOf" srcId="{757022A1-E019-409E-9677-36CFA9922D86}" destId="{8C856E04-D2FC-476A-8D4F-F469B775D162}" srcOrd="3" destOrd="0" presId="urn:microsoft.com/office/officeart/2018/2/layout/IconCircleList"/>
    <dgm:cxn modelId="{04163960-BE59-49B0-BE40-7DBE665342E9}" type="presParOf" srcId="{C8F1149E-9AE2-4457-9C10-B9E9CD2689F6}" destId="{B94BF92C-204E-4B3C-AB06-37C17094901B}" srcOrd="1" destOrd="0" presId="urn:microsoft.com/office/officeart/2018/2/layout/IconCircleList"/>
    <dgm:cxn modelId="{54DDA472-F258-4687-AABD-8C83B85286E9}" type="presParOf" srcId="{C8F1149E-9AE2-4457-9C10-B9E9CD2689F6}" destId="{4D21C639-8223-46C9-A20C-8F1DCB5B3BB0}" srcOrd="2" destOrd="0" presId="urn:microsoft.com/office/officeart/2018/2/layout/IconCircleList"/>
    <dgm:cxn modelId="{B6A8453C-8A54-4177-82DE-EF2D2A4590B7}" type="presParOf" srcId="{4D21C639-8223-46C9-A20C-8F1DCB5B3BB0}" destId="{22FCD10D-FF57-4327-A2CF-F6C4C28E2EC7}" srcOrd="0" destOrd="0" presId="urn:microsoft.com/office/officeart/2018/2/layout/IconCircleList"/>
    <dgm:cxn modelId="{B48D597F-867D-4661-9631-5C5CE42B9413}" type="presParOf" srcId="{4D21C639-8223-46C9-A20C-8F1DCB5B3BB0}" destId="{C24B99FD-7B9E-47B7-BF78-CDF70C4CC421}" srcOrd="1" destOrd="0" presId="urn:microsoft.com/office/officeart/2018/2/layout/IconCircleList"/>
    <dgm:cxn modelId="{AA3ED492-FA52-4494-BBF8-273C8D381FAB}" type="presParOf" srcId="{4D21C639-8223-46C9-A20C-8F1DCB5B3BB0}" destId="{10776C19-A358-40FF-9CEB-0FC51506A489}" srcOrd="2" destOrd="0" presId="urn:microsoft.com/office/officeart/2018/2/layout/IconCircleList"/>
    <dgm:cxn modelId="{BDDEA891-1640-4FB4-9F96-E7F4687B3843}" type="presParOf" srcId="{4D21C639-8223-46C9-A20C-8F1DCB5B3BB0}" destId="{A97A39F1-3FAC-4821-AE35-27E6B6DE4C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3C95DE-702A-4C79-8728-A21B9B5F749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DBDD75A-D3E5-4BFB-A023-AB34ED91970E}">
      <dgm:prSet custT="1"/>
      <dgm:spPr/>
      <dgm:t>
        <a:bodyPr/>
        <a:lstStyle/>
        <a:p>
          <a:pPr>
            <a:lnSpc>
              <a:spcPct val="100000"/>
            </a:lnSpc>
          </a:pPr>
          <a:r>
            <a:rPr lang="en-US" sz="2500" dirty="0"/>
            <a:t>Extra economic interests (health, democracy, fundamental rights)</a:t>
          </a:r>
        </a:p>
      </dgm:t>
    </dgm:pt>
    <dgm:pt modelId="{EABF2C0B-7B51-43C4-9A06-B27728A4D99D}" type="parTrans" cxnId="{99DD4809-5E21-4578-BBCF-246DC85F09C7}">
      <dgm:prSet/>
      <dgm:spPr/>
      <dgm:t>
        <a:bodyPr/>
        <a:lstStyle/>
        <a:p>
          <a:endParaRPr lang="en-US"/>
        </a:p>
      </dgm:t>
    </dgm:pt>
    <dgm:pt modelId="{EF4367AA-087C-4D47-B65A-00B74530EF7B}" type="sibTrans" cxnId="{99DD4809-5E21-4578-BBCF-246DC85F09C7}">
      <dgm:prSet/>
      <dgm:spPr/>
      <dgm:t>
        <a:bodyPr/>
        <a:lstStyle/>
        <a:p>
          <a:pPr>
            <a:lnSpc>
              <a:spcPct val="100000"/>
            </a:lnSpc>
          </a:pPr>
          <a:endParaRPr lang="en-US"/>
        </a:p>
      </dgm:t>
    </dgm:pt>
    <dgm:pt modelId="{D48206D9-71EF-4B95-BA50-F233710CCDB9}">
      <dgm:prSet custT="1"/>
      <dgm:spPr/>
      <dgm:t>
        <a:bodyPr/>
        <a:lstStyle/>
        <a:p>
          <a:pPr>
            <a:lnSpc>
              <a:spcPct val="100000"/>
            </a:lnSpc>
          </a:pPr>
          <a:r>
            <a:rPr lang="es-ES" sz="2500" dirty="0" err="1"/>
            <a:t>Risk</a:t>
          </a:r>
          <a:r>
            <a:rPr lang="es-ES" sz="2500" dirty="0"/>
            <a:t> as </a:t>
          </a:r>
          <a:r>
            <a:rPr lang="es-ES" sz="2500" dirty="0" err="1"/>
            <a:t>an</a:t>
          </a:r>
          <a:r>
            <a:rPr lang="es-ES" sz="2500" dirty="0"/>
            <a:t> </a:t>
          </a:r>
          <a:r>
            <a:rPr lang="es-ES" sz="2500" dirty="0" err="1"/>
            <a:t>approach</a:t>
          </a:r>
          <a:r>
            <a:rPr lang="es-ES" sz="2500" dirty="0"/>
            <a:t> </a:t>
          </a:r>
          <a:r>
            <a:rPr lang="es-ES" sz="2500" dirty="0" err="1"/>
            <a:t>to</a:t>
          </a:r>
          <a:r>
            <a:rPr lang="es-ES" sz="2500" dirty="0"/>
            <a:t> </a:t>
          </a:r>
          <a:r>
            <a:rPr lang="es-ES" sz="2500" dirty="0" err="1"/>
            <a:t>regulation</a:t>
          </a:r>
          <a:r>
            <a:rPr lang="es-ES" sz="2500" dirty="0"/>
            <a:t> of </a:t>
          </a:r>
          <a:r>
            <a:rPr lang="es-ES" sz="2500" dirty="0" err="1"/>
            <a:t>private</a:t>
          </a:r>
          <a:r>
            <a:rPr lang="es-ES" sz="2500" dirty="0"/>
            <a:t> </a:t>
          </a:r>
          <a:r>
            <a:rPr lang="es-ES" sz="2500" dirty="0" err="1"/>
            <a:t>relationships</a:t>
          </a:r>
          <a:endParaRPr lang="en-US" sz="2500" dirty="0"/>
        </a:p>
      </dgm:t>
    </dgm:pt>
    <dgm:pt modelId="{FE71B289-19BC-490D-9B58-B375D56ACAF0}" type="parTrans" cxnId="{31905244-012B-4B54-B29A-93CD8B839D3A}">
      <dgm:prSet/>
      <dgm:spPr/>
      <dgm:t>
        <a:bodyPr/>
        <a:lstStyle/>
        <a:p>
          <a:endParaRPr lang="en-US"/>
        </a:p>
      </dgm:t>
    </dgm:pt>
    <dgm:pt modelId="{468CD037-2244-49E0-9FB5-B529E096C331}" type="sibTrans" cxnId="{31905244-012B-4B54-B29A-93CD8B839D3A}">
      <dgm:prSet/>
      <dgm:spPr/>
      <dgm:t>
        <a:bodyPr/>
        <a:lstStyle/>
        <a:p>
          <a:pPr>
            <a:lnSpc>
              <a:spcPct val="100000"/>
            </a:lnSpc>
          </a:pPr>
          <a:endParaRPr lang="en-US"/>
        </a:p>
      </dgm:t>
    </dgm:pt>
    <dgm:pt modelId="{C755D24C-6DBC-44F6-A61E-886C341B3327}">
      <dgm:prSet/>
      <dgm:spPr/>
      <dgm:t>
        <a:bodyPr/>
        <a:lstStyle/>
        <a:p>
          <a:pPr>
            <a:lnSpc>
              <a:spcPct val="100000"/>
            </a:lnSpc>
          </a:pPr>
          <a:r>
            <a:rPr lang="en-US" dirty="0"/>
            <a:t>Regulation by code</a:t>
          </a:r>
        </a:p>
      </dgm:t>
    </dgm:pt>
    <dgm:pt modelId="{6961D63D-4BAE-465B-8D96-B597DCEC26F0}" type="parTrans" cxnId="{3C884E2C-F277-4472-8B16-F4552507E78C}">
      <dgm:prSet/>
      <dgm:spPr/>
      <dgm:t>
        <a:bodyPr/>
        <a:lstStyle/>
        <a:p>
          <a:endParaRPr lang="es-ES"/>
        </a:p>
      </dgm:t>
    </dgm:pt>
    <dgm:pt modelId="{22853C0A-E843-4C6D-B886-6E9ADB42CBF9}" type="sibTrans" cxnId="{3C884E2C-F277-4472-8B16-F4552507E78C}">
      <dgm:prSet/>
      <dgm:spPr/>
      <dgm:t>
        <a:bodyPr/>
        <a:lstStyle/>
        <a:p>
          <a:endParaRPr lang="es-ES"/>
        </a:p>
      </dgm:t>
    </dgm:pt>
    <dgm:pt modelId="{7DF45277-337F-4E12-8219-F388311CF058}" type="pres">
      <dgm:prSet presAssocID="{B83C95DE-702A-4C79-8728-A21B9B5F749A}" presName="root" presStyleCnt="0">
        <dgm:presLayoutVars>
          <dgm:dir/>
          <dgm:resizeHandles val="exact"/>
        </dgm:presLayoutVars>
      </dgm:prSet>
      <dgm:spPr/>
    </dgm:pt>
    <dgm:pt modelId="{C8F1149E-9AE2-4457-9C10-B9E9CD2689F6}" type="pres">
      <dgm:prSet presAssocID="{B83C95DE-702A-4C79-8728-A21B9B5F749A}" presName="container" presStyleCnt="0">
        <dgm:presLayoutVars>
          <dgm:dir/>
          <dgm:resizeHandles val="exact"/>
        </dgm:presLayoutVars>
      </dgm:prSet>
      <dgm:spPr/>
    </dgm:pt>
    <dgm:pt modelId="{757022A1-E019-409E-9677-36CFA9922D86}" type="pres">
      <dgm:prSet presAssocID="{BDBDD75A-D3E5-4BFB-A023-AB34ED91970E}" presName="compNode" presStyleCnt="0"/>
      <dgm:spPr/>
    </dgm:pt>
    <dgm:pt modelId="{5FAE95C1-7496-4A80-93C1-5399DEC5E6F5}" type="pres">
      <dgm:prSet presAssocID="{BDBDD75A-D3E5-4BFB-A023-AB34ED91970E}" presName="iconBgRect" presStyleLbl="bgShp" presStyleIdx="0" presStyleCnt="3"/>
      <dgm:spPr/>
    </dgm:pt>
    <dgm:pt modelId="{3B5C1B15-21BC-465F-8E30-D01326531262}" type="pres">
      <dgm:prSet presAssocID="{BDBDD75A-D3E5-4BFB-A023-AB34ED91970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beja"/>
        </a:ext>
      </dgm:extLst>
    </dgm:pt>
    <dgm:pt modelId="{A46E6ED3-6C69-4A4A-969F-D1C1A7061636}" type="pres">
      <dgm:prSet presAssocID="{BDBDD75A-D3E5-4BFB-A023-AB34ED91970E}" presName="spaceRect" presStyleCnt="0"/>
      <dgm:spPr/>
    </dgm:pt>
    <dgm:pt modelId="{8C856E04-D2FC-476A-8D4F-F469B775D162}" type="pres">
      <dgm:prSet presAssocID="{BDBDD75A-D3E5-4BFB-A023-AB34ED91970E}" presName="textRect" presStyleLbl="revTx" presStyleIdx="0" presStyleCnt="3">
        <dgm:presLayoutVars>
          <dgm:chMax val="1"/>
          <dgm:chPref val="1"/>
        </dgm:presLayoutVars>
      </dgm:prSet>
      <dgm:spPr/>
    </dgm:pt>
    <dgm:pt modelId="{B94BF92C-204E-4B3C-AB06-37C17094901B}" type="pres">
      <dgm:prSet presAssocID="{EF4367AA-087C-4D47-B65A-00B74530EF7B}" presName="sibTrans" presStyleLbl="sibTrans2D1" presStyleIdx="0" presStyleCnt="0"/>
      <dgm:spPr/>
    </dgm:pt>
    <dgm:pt modelId="{4D21C639-8223-46C9-A20C-8F1DCB5B3BB0}" type="pres">
      <dgm:prSet presAssocID="{D48206D9-71EF-4B95-BA50-F233710CCDB9}" presName="compNode" presStyleCnt="0"/>
      <dgm:spPr/>
    </dgm:pt>
    <dgm:pt modelId="{22FCD10D-FF57-4327-A2CF-F6C4C28E2EC7}" type="pres">
      <dgm:prSet presAssocID="{D48206D9-71EF-4B95-BA50-F233710CCDB9}" presName="iconBgRect" presStyleLbl="bgShp" presStyleIdx="1" presStyleCnt="3"/>
      <dgm:spPr/>
    </dgm:pt>
    <dgm:pt modelId="{C24B99FD-7B9E-47B7-BF78-CDF70C4CC421}" type="pres">
      <dgm:prSet presAssocID="{D48206D9-71EF-4B95-BA50-F233710CCD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retón de manos"/>
        </a:ext>
      </dgm:extLst>
    </dgm:pt>
    <dgm:pt modelId="{10776C19-A358-40FF-9CEB-0FC51506A489}" type="pres">
      <dgm:prSet presAssocID="{D48206D9-71EF-4B95-BA50-F233710CCDB9}" presName="spaceRect" presStyleCnt="0"/>
      <dgm:spPr/>
    </dgm:pt>
    <dgm:pt modelId="{A97A39F1-3FAC-4821-AE35-27E6B6DE4CC4}" type="pres">
      <dgm:prSet presAssocID="{D48206D9-71EF-4B95-BA50-F233710CCDB9}" presName="textRect" presStyleLbl="revTx" presStyleIdx="1" presStyleCnt="3">
        <dgm:presLayoutVars>
          <dgm:chMax val="1"/>
          <dgm:chPref val="1"/>
        </dgm:presLayoutVars>
      </dgm:prSet>
      <dgm:spPr/>
    </dgm:pt>
    <dgm:pt modelId="{B0EF9240-7996-4767-A0EC-A2682E370954}" type="pres">
      <dgm:prSet presAssocID="{468CD037-2244-49E0-9FB5-B529E096C331}" presName="sibTrans" presStyleLbl="sibTrans2D1" presStyleIdx="0" presStyleCnt="0"/>
      <dgm:spPr/>
    </dgm:pt>
    <dgm:pt modelId="{37594C9A-2F6B-446C-BF2D-FB4BDD1E7EAB}" type="pres">
      <dgm:prSet presAssocID="{C755D24C-6DBC-44F6-A61E-886C341B3327}" presName="compNode" presStyleCnt="0"/>
      <dgm:spPr/>
    </dgm:pt>
    <dgm:pt modelId="{E98041E6-17AD-4919-8E30-5A1A31224E10}" type="pres">
      <dgm:prSet presAssocID="{C755D24C-6DBC-44F6-A61E-886C341B3327}" presName="iconBgRect" presStyleLbl="bgShp" presStyleIdx="2" presStyleCnt="3"/>
      <dgm:spPr/>
    </dgm:pt>
    <dgm:pt modelId="{CA155748-BB17-4AF8-BE6D-2A3A34C96A06}" type="pres">
      <dgm:prSet presAssocID="{C755D24C-6DBC-44F6-A61E-886C341B3327}" presName="iconRect" presStyleLbl="node1" presStyleIdx="2" presStyleCnt="3"/>
      <dgm:spPr>
        <a:blipFill>
          <a:blip xmlns:r="http://schemas.openxmlformats.org/officeDocument/2006/relationships" r:embed="rId5"/>
          <a:srcRect/>
          <a:stretch>
            <a:fillRect l="-25000" r="-25000"/>
          </a:stretch>
        </a:blipFill>
      </dgm:spPr>
    </dgm:pt>
    <dgm:pt modelId="{194B27A1-8807-4265-8DE6-B414673E374D}" type="pres">
      <dgm:prSet presAssocID="{C755D24C-6DBC-44F6-A61E-886C341B3327}" presName="spaceRect" presStyleCnt="0"/>
      <dgm:spPr/>
    </dgm:pt>
    <dgm:pt modelId="{725C6147-CBE8-4789-9196-97D730AB04E4}" type="pres">
      <dgm:prSet presAssocID="{C755D24C-6DBC-44F6-A61E-886C341B3327}" presName="textRect" presStyleLbl="revTx" presStyleIdx="2" presStyleCnt="3">
        <dgm:presLayoutVars>
          <dgm:chMax val="1"/>
          <dgm:chPref val="1"/>
        </dgm:presLayoutVars>
      </dgm:prSet>
      <dgm:spPr/>
    </dgm:pt>
  </dgm:ptLst>
  <dgm:cxnLst>
    <dgm:cxn modelId="{99DD4809-5E21-4578-BBCF-246DC85F09C7}" srcId="{B83C95DE-702A-4C79-8728-A21B9B5F749A}" destId="{BDBDD75A-D3E5-4BFB-A023-AB34ED91970E}" srcOrd="0" destOrd="0" parTransId="{EABF2C0B-7B51-43C4-9A06-B27728A4D99D}" sibTransId="{EF4367AA-087C-4D47-B65A-00B74530EF7B}"/>
    <dgm:cxn modelId="{3C884E2C-F277-4472-8B16-F4552507E78C}" srcId="{B83C95DE-702A-4C79-8728-A21B9B5F749A}" destId="{C755D24C-6DBC-44F6-A61E-886C341B3327}" srcOrd="2" destOrd="0" parTransId="{6961D63D-4BAE-465B-8D96-B597DCEC26F0}" sibTransId="{22853C0A-E843-4C6D-B886-6E9ADB42CBF9}"/>
    <dgm:cxn modelId="{D67AC333-4BD2-43F1-8CE8-5F280C9F1CB4}" type="presOf" srcId="{468CD037-2244-49E0-9FB5-B529E096C331}" destId="{B0EF9240-7996-4767-A0EC-A2682E370954}" srcOrd="0" destOrd="0" presId="urn:microsoft.com/office/officeart/2018/2/layout/IconCircleList"/>
    <dgm:cxn modelId="{28943C39-EB9B-443C-B2EE-9C01A7AFC9EB}" type="presOf" srcId="{B83C95DE-702A-4C79-8728-A21B9B5F749A}" destId="{7DF45277-337F-4E12-8219-F388311CF058}" srcOrd="0" destOrd="0" presId="urn:microsoft.com/office/officeart/2018/2/layout/IconCircleList"/>
    <dgm:cxn modelId="{31905244-012B-4B54-B29A-93CD8B839D3A}" srcId="{B83C95DE-702A-4C79-8728-A21B9B5F749A}" destId="{D48206D9-71EF-4B95-BA50-F233710CCDB9}" srcOrd="1" destOrd="0" parTransId="{FE71B289-19BC-490D-9B58-B375D56ACAF0}" sibTransId="{468CD037-2244-49E0-9FB5-B529E096C331}"/>
    <dgm:cxn modelId="{114074C8-1375-4D95-A867-A45A723B94BF}" type="presOf" srcId="{BDBDD75A-D3E5-4BFB-A023-AB34ED91970E}" destId="{8C856E04-D2FC-476A-8D4F-F469B775D162}" srcOrd="0" destOrd="0" presId="urn:microsoft.com/office/officeart/2018/2/layout/IconCircleList"/>
    <dgm:cxn modelId="{15906ADD-350D-48DC-B814-DB1808388F79}" type="presOf" srcId="{C755D24C-6DBC-44F6-A61E-886C341B3327}" destId="{725C6147-CBE8-4789-9196-97D730AB04E4}" srcOrd="0" destOrd="0" presId="urn:microsoft.com/office/officeart/2018/2/layout/IconCircleList"/>
    <dgm:cxn modelId="{37F5A0E7-9990-4D05-B99C-D6596E1E3093}" type="presOf" srcId="{D48206D9-71EF-4B95-BA50-F233710CCDB9}" destId="{A97A39F1-3FAC-4821-AE35-27E6B6DE4CC4}" srcOrd="0" destOrd="0" presId="urn:microsoft.com/office/officeart/2018/2/layout/IconCircleList"/>
    <dgm:cxn modelId="{26D461F1-3EFC-4DFB-81EC-9D6AAE61C602}" type="presOf" srcId="{EF4367AA-087C-4D47-B65A-00B74530EF7B}" destId="{B94BF92C-204E-4B3C-AB06-37C17094901B}" srcOrd="0" destOrd="0" presId="urn:microsoft.com/office/officeart/2018/2/layout/IconCircleList"/>
    <dgm:cxn modelId="{6E4F0A17-456C-4246-8BE6-87DCB8F6A190}" type="presParOf" srcId="{7DF45277-337F-4E12-8219-F388311CF058}" destId="{C8F1149E-9AE2-4457-9C10-B9E9CD2689F6}" srcOrd="0" destOrd="0" presId="urn:microsoft.com/office/officeart/2018/2/layout/IconCircleList"/>
    <dgm:cxn modelId="{8E8F4879-977B-4372-B97A-887C4FEB6936}" type="presParOf" srcId="{C8F1149E-9AE2-4457-9C10-B9E9CD2689F6}" destId="{757022A1-E019-409E-9677-36CFA9922D86}" srcOrd="0" destOrd="0" presId="urn:microsoft.com/office/officeart/2018/2/layout/IconCircleList"/>
    <dgm:cxn modelId="{CC01C07A-946A-4F11-A56E-923397987069}" type="presParOf" srcId="{757022A1-E019-409E-9677-36CFA9922D86}" destId="{5FAE95C1-7496-4A80-93C1-5399DEC5E6F5}" srcOrd="0" destOrd="0" presId="urn:microsoft.com/office/officeart/2018/2/layout/IconCircleList"/>
    <dgm:cxn modelId="{30E10FBC-6407-420D-8EB4-3D4108A2253E}" type="presParOf" srcId="{757022A1-E019-409E-9677-36CFA9922D86}" destId="{3B5C1B15-21BC-465F-8E30-D01326531262}" srcOrd="1" destOrd="0" presId="urn:microsoft.com/office/officeart/2018/2/layout/IconCircleList"/>
    <dgm:cxn modelId="{D76D89D0-B507-4B9C-9DBD-0437B34D5C59}" type="presParOf" srcId="{757022A1-E019-409E-9677-36CFA9922D86}" destId="{A46E6ED3-6C69-4A4A-969F-D1C1A7061636}" srcOrd="2" destOrd="0" presId="urn:microsoft.com/office/officeart/2018/2/layout/IconCircleList"/>
    <dgm:cxn modelId="{AEB419EE-3F30-46CE-A1B1-7F6F6A624ED6}" type="presParOf" srcId="{757022A1-E019-409E-9677-36CFA9922D86}" destId="{8C856E04-D2FC-476A-8D4F-F469B775D162}" srcOrd="3" destOrd="0" presId="urn:microsoft.com/office/officeart/2018/2/layout/IconCircleList"/>
    <dgm:cxn modelId="{04163960-BE59-49B0-BE40-7DBE665342E9}" type="presParOf" srcId="{C8F1149E-9AE2-4457-9C10-B9E9CD2689F6}" destId="{B94BF92C-204E-4B3C-AB06-37C17094901B}" srcOrd="1" destOrd="0" presId="urn:microsoft.com/office/officeart/2018/2/layout/IconCircleList"/>
    <dgm:cxn modelId="{54DDA472-F258-4687-AABD-8C83B85286E9}" type="presParOf" srcId="{C8F1149E-9AE2-4457-9C10-B9E9CD2689F6}" destId="{4D21C639-8223-46C9-A20C-8F1DCB5B3BB0}" srcOrd="2" destOrd="0" presId="urn:microsoft.com/office/officeart/2018/2/layout/IconCircleList"/>
    <dgm:cxn modelId="{B6A8453C-8A54-4177-82DE-EF2D2A4590B7}" type="presParOf" srcId="{4D21C639-8223-46C9-A20C-8F1DCB5B3BB0}" destId="{22FCD10D-FF57-4327-A2CF-F6C4C28E2EC7}" srcOrd="0" destOrd="0" presId="urn:microsoft.com/office/officeart/2018/2/layout/IconCircleList"/>
    <dgm:cxn modelId="{B48D597F-867D-4661-9631-5C5CE42B9413}" type="presParOf" srcId="{4D21C639-8223-46C9-A20C-8F1DCB5B3BB0}" destId="{C24B99FD-7B9E-47B7-BF78-CDF70C4CC421}" srcOrd="1" destOrd="0" presId="urn:microsoft.com/office/officeart/2018/2/layout/IconCircleList"/>
    <dgm:cxn modelId="{AA3ED492-FA52-4494-BBF8-273C8D381FAB}" type="presParOf" srcId="{4D21C639-8223-46C9-A20C-8F1DCB5B3BB0}" destId="{10776C19-A358-40FF-9CEB-0FC51506A489}" srcOrd="2" destOrd="0" presId="urn:microsoft.com/office/officeart/2018/2/layout/IconCircleList"/>
    <dgm:cxn modelId="{BDDEA891-1640-4FB4-9F96-E7F4687B3843}" type="presParOf" srcId="{4D21C639-8223-46C9-A20C-8F1DCB5B3BB0}" destId="{A97A39F1-3FAC-4821-AE35-27E6B6DE4CC4}" srcOrd="3" destOrd="0" presId="urn:microsoft.com/office/officeart/2018/2/layout/IconCircleList"/>
    <dgm:cxn modelId="{D8E77BB2-1783-4826-ABFA-DECC2ACB9F79}" type="presParOf" srcId="{C8F1149E-9AE2-4457-9C10-B9E9CD2689F6}" destId="{B0EF9240-7996-4767-A0EC-A2682E370954}" srcOrd="3" destOrd="0" presId="urn:microsoft.com/office/officeart/2018/2/layout/IconCircleList"/>
    <dgm:cxn modelId="{97C67BE0-C866-49E5-9316-D054954A43FB}" type="presParOf" srcId="{C8F1149E-9AE2-4457-9C10-B9E9CD2689F6}" destId="{37594C9A-2F6B-446C-BF2D-FB4BDD1E7EAB}" srcOrd="4" destOrd="0" presId="urn:microsoft.com/office/officeart/2018/2/layout/IconCircleList"/>
    <dgm:cxn modelId="{DB075374-73AC-497F-AF9C-43430484677D}" type="presParOf" srcId="{37594C9A-2F6B-446C-BF2D-FB4BDD1E7EAB}" destId="{E98041E6-17AD-4919-8E30-5A1A31224E10}" srcOrd="0" destOrd="0" presId="urn:microsoft.com/office/officeart/2018/2/layout/IconCircleList"/>
    <dgm:cxn modelId="{A8D924C2-788D-4868-8C63-0BB656A9D1E6}" type="presParOf" srcId="{37594C9A-2F6B-446C-BF2D-FB4BDD1E7EAB}" destId="{CA155748-BB17-4AF8-BE6D-2A3A34C96A06}" srcOrd="1" destOrd="0" presId="urn:microsoft.com/office/officeart/2018/2/layout/IconCircleList"/>
    <dgm:cxn modelId="{F5CA8965-A33B-4A4D-90E8-02C61348D62C}" type="presParOf" srcId="{37594C9A-2F6B-446C-BF2D-FB4BDD1E7EAB}" destId="{194B27A1-8807-4265-8DE6-B414673E374D}" srcOrd="2" destOrd="0" presId="urn:microsoft.com/office/officeart/2018/2/layout/IconCircleList"/>
    <dgm:cxn modelId="{A3C009CF-287D-4FCC-95D9-2CE9DCC39204}" type="presParOf" srcId="{37594C9A-2F6B-446C-BF2D-FB4BDD1E7EAB}" destId="{725C6147-CBE8-4789-9196-97D730AB04E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BC48A1-1B07-4A17-B08F-4B052A54EB7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7DA6909-8726-49D4-8689-5B15719F2ED4}">
      <dgm:prSet custT="1"/>
      <dgm:spPr/>
      <dgm:t>
        <a:bodyPr/>
        <a:lstStyle/>
        <a:p>
          <a:r>
            <a:rPr lang="en-US" sz="4100" b="1" dirty="0"/>
            <a:t>Governance with </a:t>
          </a:r>
          <a:r>
            <a:rPr lang="en-US" sz="4100" b="1" dirty="0" err="1"/>
            <a:t>ToS</a:t>
          </a:r>
          <a:r>
            <a:rPr lang="en-US" sz="4100" dirty="0"/>
            <a:t>: </a:t>
          </a:r>
          <a:r>
            <a:rPr lang="en-US" sz="3000" dirty="0"/>
            <a:t>DSA v Terrorist Content Regulation &amp; Copyright in the Digital Single Market (</a:t>
          </a:r>
          <a:r>
            <a:rPr lang="en-US" sz="3000" i="1" dirty="0"/>
            <a:t>Poland v EP</a:t>
          </a:r>
          <a:r>
            <a:rPr lang="en-US" sz="3000" dirty="0"/>
            <a:t>)</a:t>
          </a:r>
        </a:p>
      </dgm:t>
    </dgm:pt>
    <dgm:pt modelId="{3CCB176F-9382-4E03-B40E-B937EBFDBE72}" type="parTrans" cxnId="{622B38B2-EBE5-4880-837C-E610C44E0603}">
      <dgm:prSet/>
      <dgm:spPr/>
      <dgm:t>
        <a:bodyPr/>
        <a:lstStyle/>
        <a:p>
          <a:endParaRPr lang="en-US"/>
        </a:p>
      </dgm:t>
    </dgm:pt>
    <dgm:pt modelId="{B9EDF318-91A2-46EA-9FC5-6545EC15BFE4}" type="sibTrans" cxnId="{622B38B2-EBE5-4880-837C-E610C44E0603}">
      <dgm:prSet/>
      <dgm:spPr/>
      <dgm:t>
        <a:bodyPr/>
        <a:lstStyle/>
        <a:p>
          <a:endParaRPr lang="en-US"/>
        </a:p>
      </dgm:t>
    </dgm:pt>
    <dgm:pt modelId="{B759CCBB-753D-4E26-AA0F-78884E3EB661}">
      <dgm:prSet custT="1"/>
      <dgm:spPr/>
      <dgm:t>
        <a:bodyPr/>
        <a:lstStyle/>
        <a:p>
          <a:r>
            <a:rPr lang="en-US" sz="4800" b="1" i="0" baseline="0" dirty="0"/>
            <a:t>Algorithmic self-enforcement</a:t>
          </a:r>
          <a:r>
            <a:rPr lang="en-US" sz="4800" b="0" i="0" baseline="0" dirty="0"/>
            <a:t> </a:t>
          </a:r>
          <a:r>
            <a:rPr lang="en-US" sz="3000" b="0" i="0" baseline="0" dirty="0"/>
            <a:t>(+ Codes of conduct, auditing</a:t>
          </a:r>
          <a:r>
            <a:rPr lang="en-US" sz="3000" dirty="0"/>
            <a:t>, etc.)</a:t>
          </a:r>
        </a:p>
      </dgm:t>
    </dgm:pt>
    <dgm:pt modelId="{D7087393-3D5D-4966-A933-409D088DBC67}" type="parTrans" cxnId="{62A117F8-53ED-413E-AFFA-A08FFFF2698B}">
      <dgm:prSet/>
      <dgm:spPr/>
      <dgm:t>
        <a:bodyPr/>
        <a:lstStyle/>
        <a:p>
          <a:endParaRPr lang="en-US"/>
        </a:p>
      </dgm:t>
    </dgm:pt>
    <dgm:pt modelId="{B47B7F87-0FB7-4209-A718-9A6A7FB200EE}" type="sibTrans" cxnId="{62A117F8-53ED-413E-AFFA-A08FFFF2698B}">
      <dgm:prSet/>
      <dgm:spPr/>
      <dgm:t>
        <a:bodyPr/>
        <a:lstStyle/>
        <a:p>
          <a:endParaRPr lang="en-US"/>
        </a:p>
      </dgm:t>
    </dgm:pt>
    <dgm:pt modelId="{E64390BC-98FA-4E81-A4FB-E16AF5339898}">
      <dgm:prSet custT="1"/>
      <dgm:spPr/>
      <dgm:t>
        <a:bodyPr/>
        <a:lstStyle/>
        <a:p>
          <a:r>
            <a:rPr lang="en-US" sz="4800" b="1" i="0" baseline="0" dirty="0"/>
            <a:t>From economic unfairness to defining illegality </a:t>
          </a:r>
          <a:r>
            <a:rPr lang="en-US" sz="3000" b="0" i="0" baseline="0" dirty="0"/>
            <a:t>(limit: fundamental rights)</a:t>
          </a:r>
          <a:endParaRPr lang="en-US" sz="3000" dirty="0"/>
        </a:p>
      </dgm:t>
    </dgm:pt>
    <dgm:pt modelId="{AFCCFDF7-2DDD-453C-905B-604976D529DB}" type="parTrans" cxnId="{A32FF2F2-3ECD-493C-BFD1-E5F4FD78E12C}">
      <dgm:prSet/>
      <dgm:spPr/>
      <dgm:t>
        <a:bodyPr/>
        <a:lstStyle/>
        <a:p>
          <a:endParaRPr lang="en-US"/>
        </a:p>
      </dgm:t>
    </dgm:pt>
    <dgm:pt modelId="{97D5AF24-6110-4F9A-AF50-11FD81E40D12}" type="sibTrans" cxnId="{A32FF2F2-3ECD-493C-BFD1-E5F4FD78E12C}">
      <dgm:prSet/>
      <dgm:spPr/>
      <dgm:t>
        <a:bodyPr/>
        <a:lstStyle/>
        <a:p>
          <a:endParaRPr lang="en-US"/>
        </a:p>
      </dgm:t>
    </dgm:pt>
    <dgm:pt modelId="{AC2AC24B-EBEA-410B-BC16-83610C849E8C}" type="pres">
      <dgm:prSet presAssocID="{31BC48A1-1B07-4A17-B08F-4B052A54EB76}" presName="vert0" presStyleCnt="0">
        <dgm:presLayoutVars>
          <dgm:dir/>
          <dgm:animOne val="branch"/>
          <dgm:animLvl val="lvl"/>
        </dgm:presLayoutVars>
      </dgm:prSet>
      <dgm:spPr/>
    </dgm:pt>
    <dgm:pt modelId="{2AEA4F24-2F7C-41CC-9271-658CDADCB513}" type="pres">
      <dgm:prSet presAssocID="{27DA6909-8726-49D4-8689-5B15719F2ED4}" presName="thickLine" presStyleLbl="alignNode1" presStyleIdx="0" presStyleCnt="3"/>
      <dgm:spPr/>
    </dgm:pt>
    <dgm:pt modelId="{6AA63832-335F-46EF-BB64-2C963818C65F}" type="pres">
      <dgm:prSet presAssocID="{27DA6909-8726-49D4-8689-5B15719F2ED4}" presName="horz1" presStyleCnt="0"/>
      <dgm:spPr/>
    </dgm:pt>
    <dgm:pt modelId="{5BD9CE09-16FB-402F-BB0B-E12005FC435D}" type="pres">
      <dgm:prSet presAssocID="{27DA6909-8726-49D4-8689-5B15719F2ED4}" presName="tx1" presStyleLbl="revTx" presStyleIdx="0" presStyleCnt="3"/>
      <dgm:spPr/>
    </dgm:pt>
    <dgm:pt modelId="{3660B38F-8BDA-4C19-BB44-FF9FDD210746}" type="pres">
      <dgm:prSet presAssocID="{27DA6909-8726-49D4-8689-5B15719F2ED4}" presName="vert1" presStyleCnt="0"/>
      <dgm:spPr/>
    </dgm:pt>
    <dgm:pt modelId="{F573934E-1BBE-4D44-8B40-382C9EC942FF}" type="pres">
      <dgm:prSet presAssocID="{B759CCBB-753D-4E26-AA0F-78884E3EB661}" presName="thickLine" presStyleLbl="alignNode1" presStyleIdx="1" presStyleCnt="3"/>
      <dgm:spPr/>
    </dgm:pt>
    <dgm:pt modelId="{15376479-3392-4614-8CD7-F2A362BD1111}" type="pres">
      <dgm:prSet presAssocID="{B759CCBB-753D-4E26-AA0F-78884E3EB661}" presName="horz1" presStyleCnt="0"/>
      <dgm:spPr/>
    </dgm:pt>
    <dgm:pt modelId="{E39E2AA1-B76E-4744-92D8-0E2F12B2AFC7}" type="pres">
      <dgm:prSet presAssocID="{B759CCBB-753D-4E26-AA0F-78884E3EB661}" presName="tx1" presStyleLbl="revTx" presStyleIdx="1" presStyleCnt="3"/>
      <dgm:spPr/>
    </dgm:pt>
    <dgm:pt modelId="{3F8CB64F-6201-4358-B850-C38AC6654265}" type="pres">
      <dgm:prSet presAssocID="{B759CCBB-753D-4E26-AA0F-78884E3EB661}" presName="vert1" presStyleCnt="0"/>
      <dgm:spPr/>
    </dgm:pt>
    <dgm:pt modelId="{80CCBC7F-0A49-46C6-A9B9-FBAB0820F6A5}" type="pres">
      <dgm:prSet presAssocID="{E64390BC-98FA-4E81-A4FB-E16AF5339898}" presName="thickLine" presStyleLbl="alignNode1" presStyleIdx="2" presStyleCnt="3"/>
      <dgm:spPr/>
    </dgm:pt>
    <dgm:pt modelId="{133668F8-E3A2-4532-BCBC-8E82AF1F4115}" type="pres">
      <dgm:prSet presAssocID="{E64390BC-98FA-4E81-A4FB-E16AF5339898}" presName="horz1" presStyleCnt="0"/>
      <dgm:spPr/>
    </dgm:pt>
    <dgm:pt modelId="{59950EA6-BAC8-43D1-A238-D0437F9B903D}" type="pres">
      <dgm:prSet presAssocID="{E64390BC-98FA-4E81-A4FB-E16AF5339898}" presName="tx1" presStyleLbl="revTx" presStyleIdx="2" presStyleCnt="3"/>
      <dgm:spPr/>
    </dgm:pt>
    <dgm:pt modelId="{06EA514C-8756-4BF0-B2EC-D86F8EC64F10}" type="pres">
      <dgm:prSet presAssocID="{E64390BC-98FA-4E81-A4FB-E16AF5339898}" presName="vert1" presStyleCnt="0"/>
      <dgm:spPr/>
    </dgm:pt>
  </dgm:ptLst>
  <dgm:cxnLst>
    <dgm:cxn modelId="{2D842E1C-3282-449D-AB36-635B6DDFC948}" type="presOf" srcId="{E64390BC-98FA-4E81-A4FB-E16AF5339898}" destId="{59950EA6-BAC8-43D1-A238-D0437F9B903D}" srcOrd="0" destOrd="0" presId="urn:microsoft.com/office/officeart/2008/layout/LinedList"/>
    <dgm:cxn modelId="{DC81714A-F6F5-46A2-93F2-30A0500F5438}" type="presOf" srcId="{27DA6909-8726-49D4-8689-5B15719F2ED4}" destId="{5BD9CE09-16FB-402F-BB0B-E12005FC435D}" srcOrd="0" destOrd="0" presId="urn:microsoft.com/office/officeart/2008/layout/LinedList"/>
    <dgm:cxn modelId="{5042725A-1157-4206-8B92-70C56A584A06}" type="presOf" srcId="{B759CCBB-753D-4E26-AA0F-78884E3EB661}" destId="{E39E2AA1-B76E-4744-92D8-0E2F12B2AFC7}" srcOrd="0" destOrd="0" presId="urn:microsoft.com/office/officeart/2008/layout/LinedList"/>
    <dgm:cxn modelId="{B10C7892-F94F-416B-9ECF-7F33148E5A4F}" type="presOf" srcId="{31BC48A1-1B07-4A17-B08F-4B052A54EB76}" destId="{AC2AC24B-EBEA-410B-BC16-83610C849E8C}" srcOrd="0" destOrd="0" presId="urn:microsoft.com/office/officeart/2008/layout/LinedList"/>
    <dgm:cxn modelId="{622B38B2-EBE5-4880-837C-E610C44E0603}" srcId="{31BC48A1-1B07-4A17-B08F-4B052A54EB76}" destId="{27DA6909-8726-49D4-8689-5B15719F2ED4}" srcOrd="0" destOrd="0" parTransId="{3CCB176F-9382-4E03-B40E-B937EBFDBE72}" sibTransId="{B9EDF318-91A2-46EA-9FC5-6545EC15BFE4}"/>
    <dgm:cxn modelId="{A32FF2F2-3ECD-493C-BFD1-E5F4FD78E12C}" srcId="{31BC48A1-1B07-4A17-B08F-4B052A54EB76}" destId="{E64390BC-98FA-4E81-A4FB-E16AF5339898}" srcOrd="2" destOrd="0" parTransId="{AFCCFDF7-2DDD-453C-905B-604976D529DB}" sibTransId="{97D5AF24-6110-4F9A-AF50-11FD81E40D12}"/>
    <dgm:cxn modelId="{62A117F8-53ED-413E-AFFA-A08FFFF2698B}" srcId="{31BC48A1-1B07-4A17-B08F-4B052A54EB76}" destId="{B759CCBB-753D-4E26-AA0F-78884E3EB661}" srcOrd="1" destOrd="0" parTransId="{D7087393-3D5D-4966-A933-409D088DBC67}" sibTransId="{B47B7F87-0FB7-4209-A718-9A6A7FB200EE}"/>
    <dgm:cxn modelId="{08C66EAD-2364-4ACC-B646-24CD512CE87E}" type="presParOf" srcId="{AC2AC24B-EBEA-410B-BC16-83610C849E8C}" destId="{2AEA4F24-2F7C-41CC-9271-658CDADCB513}" srcOrd="0" destOrd="0" presId="urn:microsoft.com/office/officeart/2008/layout/LinedList"/>
    <dgm:cxn modelId="{A5173AC1-7CA3-4A55-8154-C75500006C76}" type="presParOf" srcId="{AC2AC24B-EBEA-410B-BC16-83610C849E8C}" destId="{6AA63832-335F-46EF-BB64-2C963818C65F}" srcOrd="1" destOrd="0" presId="urn:microsoft.com/office/officeart/2008/layout/LinedList"/>
    <dgm:cxn modelId="{E7D557CD-3E2D-4FC8-A2A0-84D50A165A9E}" type="presParOf" srcId="{6AA63832-335F-46EF-BB64-2C963818C65F}" destId="{5BD9CE09-16FB-402F-BB0B-E12005FC435D}" srcOrd="0" destOrd="0" presId="urn:microsoft.com/office/officeart/2008/layout/LinedList"/>
    <dgm:cxn modelId="{9B0F55FF-AFC4-410F-A6D8-E5B36FAA8B1A}" type="presParOf" srcId="{6AA63832-335F-46EF-BB64-2C963818C65F}" destId="{3660B38F-8BDA-4C19-BB44-FF9FDD210746}" srcOrd="1" destOrd="0" presId="urn:microsoft.com/office/officeart/2008/layout/LinedList"/>
    <dgm:cxn modelId="{4548E3E7-0B52-407B-B853-D7BC2BF9FCB5}" type="presParOf" srcId="{AC2AC24B-EBEA-410B-BC16-83610C849E8C}" destId="{F573934E-1BBE-4D44-8B40-382C9EC942FF}" srcOrd="2" destOrd="0" presId="urn:microsoft.com/office/officeart/2008/layout/LinedList"/>
    <dgm:cxn modelId="{4C15DF3D-9EE9-43D1-B02C-2AC0C8F183BB}" type="presParOf" srcId="{AC2AC24B-EBEA-410B-BC16-83610C849E8C}" destId="{15376479-3392-4614-8CD7-F2A362BD1111}" srcOrd="3" destOrd="0" presId="urn:microsoft.com/office/officeart/2008/layout/LinedList"/>
    <dgm:cxn modelId="{CF90CDEA-5D62-485B-B6A9-E99090EC4060}" type="presParOf" srcId="{15376479-3392-4614-8CD7-F2A362BD1111}" destId="{E39E2AA1-B76E-4744-92D8-0E2F12B2AFC7}" srcOrd="0" destOrd="0" presId="urn:microsoft.com/office/officeart/2008/layout/LinedList"/>
    <dgm:cxn modelId="{40A08709-AD5E-4FCC-BDC0-64AC052D543A}" type="presParOf" srcId="{15376479-3392-4614-8CD7-F2A362BD1111}" destId="{3F8CB64F-6201-4358-B850-C38AC6654265}" srcOrd="1" destOrd="0" presId="urn:microsoft.com/office/officeart/2008/layout/LinedList"/>
    <dgm:cxn modelId="{835A68B5-18F9-4035-BBC3-5474CFB21350}" type="presParOf" srcId="{AC2AC24B-EBEA-410B-BC16-83610C849E8C}" destId="{80CCBC7F-0A49-46C6-A9B9-FBAB0820F6A5}" srcOrd="4" destOrd="0" presId="urn:microsoft.com/office/officeart/2008/layout/LinedList"/>
    <dgm:cxn modelId="{42E38C8F-8B26-4ADD-8425-DAAFB6B381AD}" type="presParOf" srcId="{AC2AC24B-EBEA-410B-BC16-83610C849E8C}" destId="{133668F8-E3A2-4532-BCBC-8E82AF1F4115}" srcOrd="5" destOrd="0" presId="urn:microsoft.com/office/officeart/2008/layout/LinedList"/>
    <dgm:cxn modelId="{7B52294F-E4CB-4435-A851-04BBDB04F625}" type="presParOf" srcId="{133668F8-E3A2-4532-BCBC-8E82AF1F4115}" destId="{59950EA6-BAC8-43D1-A238-D0437F9B903D}" srcOrd="0" destOrd="0" presId="urn:microsoft.com/office/officeart/2008/layout/LinedList"/>
    <dgm:cxn modelId="{4C0E5AC4-D50C-41C6-A6BB-254B6884D7CB}" type="presParOf" srcId="{133668F8-E3A2-4532-BCBC-8E82AF1F4115}" destId="{06EA514C-8756-4BF0-B2EC-D86F8EC64F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88B86-17A6-4CF2-A562-A26A53D03336}">
      <dsp:nvSpPr>
        <dsp:cNvPr id="0" name=""/>
        <dsp:cNvSpPr/>
      </dsp:nvSpPr>
      <dsp:spPr>
        <a:xfrm>
          <a:off x="0" y="255880"/>
          <a:ext cx="3642609" cy="218556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Unfair Terms Directive (93/13/EEC, UTD)</a:t>
          </a:r>
          <a:endParaRPr lang="en-US" sz="2800" kern="1200"/>
        </a:p>
      </dsp:txBody>
      <dsp:txXfrm>
        <a:off x="0" y="255880"/>
        <a:ext cx="3642609" cy="2185565"/>
      </dsp:txXfrm>
    </dsp:sp>
    <dsp:sp modelId="{5022933E-9BAB-47AE-8D88-9A2431863CC3}">
      <dsp:nvSpPr>
        <dsp:cNvPr id="0" name=""/>
        <dsp:cNvSpPr/>
      </dsp:nvSpPr>
      <dsp:spPr>
        <a:xfrm>
          <a:off x="4006870" y="255880"/>
          <a:ext cx="3642609" cy="2185565"/>
        </a:xfrm>
        <a:prstGeom prst="rect">
          <a:avLst/>
        </a:prstGeom>
        <a:solidFill>
          <a:schemeClr val="accent5">
            <a:hueOff val="4003972"/>
            <a:satOff val="-12994"/>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Unfair Commercial Practices Directive (2005/29, reformed by Dir. 2019/2161, UCPD)</a:t>
          </a:r>
          <a:endParaRPr lang="en-US" sz="2800" kern="1200"/>
        </a:p>
      </dsp:txBody>
      <dsp:txXfrm>
        <a:off x="4006870" y="255880"/>
        <a:ext cx="3642609" cy="2185565"/>
      </dsp:txXfrm>
    </dsp:sp>
    <dsp:sp modelId="{2562903D-D011-4FE7-B46B-35BC3398FD2F}">
      <dsp:nvSpPr>
        <dsp:cNvPr id="0" name=""/>
        <dsp:cNvSpPr/>
      </dsp:nvSpPr>
      <dsp:spPr>
        <a:xfrm>
          <a:off x="8013741" y="255880"/>
          <a:ext cx="3642609" cy="2185565"/>
        </a:xfrm>
        <a:prstGeom prst="rect">
          <a:avLst/>
        </a:prstGeom>
        <a:solidFill>
          <a:schemeClr val="accent5">
            <a:hueOff val="8007945"/>
            <a:satOff val="-25989"/>
            <a:lumOff val="11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Consumer Rights Directive (2011/83, CRD)</a:t>
          </a:r>
          <a:endParaRPr lang="en-US" sz="2800" kern="1200"/>
        </a:p>
      </dsp:txBody>
      <dsp:txXfrm>
        <a:off x="8013741" y="255880"/>
        <a:ext cx="3642609" cy="2185565"/>
      </dsp:txXfrm>
    </dsp:sp>
    <dsp:sp modelId="{25BAFD24-C584-4991-B569-CA95B43729A1}">
      <dsp:nvSpPr>
        <dsp:cNvPr id="0" name=""/>
        <dsp:cNvSpPr/>
      </dsp:nvSpPr>
      <dsp:spPr>
        <a:xfrm>
          <a:off x="2003435" y="2805707"/>
          <a:ext cx="3642609" cy="2185565"/>
        </a:xfrm>
        <a:prstGeom prst="rect">
          <a:avLst/>
        </a:prstGeom>
        <a:solidFill>
          <a:schemeClr val="accent5">
            <a:hueOff val="12011917"/>
            <a:satOff val="-38984"/>
            <a:lumOff val="1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Digital Content Directive (2019/770, DCD)</a:t>
          </a:r>
          <a:endParaRPr lang="en-US" sz="2800" kern="1200"/>
        </a:p>
      </dsp:txBody>
      <dsp:txXfrm>
        <a:off x="2003435" y="2805707"/>
        <a:ext cx="3642609" cy="2185565"/>
      </dsp:txXfrm>
    </dsp:sp>
    <dsp:sp modelId="{EBDDEDBF-3827-4981-B382-D2F3C02B0CD6}">
      <dsp:nvSpPr>
        <dsp:cNvPr id="0" name=""/>
        <dsp:cNvSpPr/>
      </dsp:nvSpPr>
      <dsp:spPr>
        <a:xfrm>
          <a:off x="6010305" y="2805707"/>
          <a:ext cx="3642609" cy="2185565"/>
        </a:xfrm>
        <a:prstGeom prst="rect">
          <a:avLst/>
        </a:prstGeom>
        <a:solidFill>
          <a:schemeClr val="accent5">
            <a:hueOff val="16015889"/>
            <a:satOff val="-51978"/>
            <a:lumOff val="2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Consumer Sales Directive (2019/771, CSD)</a:t>
          </a:r>
          <a:endParaRPr lang="en-US" sz="2800" kern="1200"/>
        </a:p>
      </dsp:txBody>
      <dsp:txXfrm>
        <a:off x="6010305" y="2805707"/>
        <a:ext cx="3642609" cy="2185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D449B-3A06-4B58-B6FB-91A4A5A83F3C}">
      <dsp:nvSpPr>
        <dsp:cNvPr id="0" name=""/>
        <dsp:cNvSpPr/>
      </dsp:nvSpPr>
      <dsp:spPr>
        <a:xfrm rot="5400000">
          <a:off x="-485127" y="486023"/>
          <a:ext cx="3234181" cy="2263927"/>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0" i="0" kern="1200" baseline="0" dirty="0"/>
            <a:t>Ancillary</a:t>
          </a:r>
          <a:endParaRPr lang="es-ES" sz="4700" kern="1200" dirty="0"/>
        </a:p>
      </dsp:txBody>
      <dsp:txXfrm rot="-5400000">
        <a:off x="1" y="1132860"/>
        <a:ext cx="2263927" cy="970254"/>
      </dsp:txXfrm>
    </dsp:sp>
    <dsp:sp modelId="{9D82238C-5A0A-4EED-80C5-110CC5856DDF}">
      <dsp:nvSpPr>
        <dsp:cNvPr id="0" name=""/>
        <dsp:cNvSpPr/>
      </dsp:nvSpPr>
      <dsp:spPr>
        <a:xfrm rot="5400000">
          <a:off x="5689174" y="-3424351"/>
          <a:ext cx="2102218" cy="895271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GB" sz="4400" kern="1200" dirty="0"/>
            <a:t>All but main: significant imbalance in the rights &amp; obligations (Art 3(1)</a:t>
          </a:r>
        </a:p>
      </dsp:txBody>
      <dsp:txXfrm rot="-5400000">
        <a:off x="2263927" y="103518"/>
        <a:ext cx="8850090" cy="1896974"/>
      </dsp:txXfrm>
    </dsp:sp>
    <dsp:sp modelId="{71021A5B-2E76-4F48-9D5F-A7A61664EDF9}">
      <dsp:nvSpPr>
        <dsp:cNvPr id="0" name=""/>
        <dsp:cNvSpPr/>
      </dsp:nvSpPr>
      <dsp:spPr>
        <a:xfrm rot="5400000">
          <a:off x="-485127" y="3440333"/>
          <a:ext cx="3234181" cy="2263927"/>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0" i="0" kern="1200" baseline="0"/>
            <a:t>Main: </a:t>
          </a:r>
          <a:endParaRPr lang="es-ES" sz="4700" kern="1200"/>
        </a:p>
      </dsp:txBody>
      <dsp:txXfrm rot="-5400000">
        <a:off x="1" y="4087170"/>
        <a:ext cx="2263927" cy="970254"/>
      </dsp:txXfrm>
    </dsp:sp>
    <dsp:sp modelId="{46535A8C-8C94-4BCC-9596-4F388FC42D08}">
      <dsp:nvSpPr>
        <dsp:cNvPr id="0" name=""/>
        <dsp:cNvSpPr/>
      </dsp:nvSpPr>
      <dsp:spPr>
        <a:xfrm rot="5400000">
          <a:off x="5689174" y="-470041"/>
          <a:ext cx="2102218" cy="8952712"/>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GB" sz="4400" kern="1200" dirty="0"/>
            <a:t>Subject matter</a:t>
          </a:r>
        </a:p>
        <a:p>
          <a:pPr marL="285750" lvl="1" indent="-285750" algn="l" defTabSz="1955800">
            <a:lnSpc>
              <a:spcPct val="90000"/>
            </a:lnSpc>
            <a:spcBef>
              <a:spcPct val="0"/>
            </a:spcBef>
            <a:spcAft>
              <a:spcPct val="15000"/>
            </a:spcAft>
            <a:buChar char="•"/>
          </a:pPr>
          <a:r>
            <a:rPr lang="en-GB" sz="4400" kern="1200" dirty="0"/>
            <a:t>Adequacy price/good or service</a:t>
          </a:r>
        </a:p>
      </dsp:txBody>
      <dsp:txXfrm rot="-5400000">
        <a:off x="2263927" y="3057828"/>
        <a:ext cx="8850090" cy="1896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95C1-7496-4A80-93C1-5399DEC5E6F5}">
      <dsp:nvSpPr>
        <dsp:cNvPr id="0" name=""/>
        <dsp:cNvSpPr/>
      </dsp:nvSpPr>
      <dsp:spPr>
        <a:xfrm>
          <a:off x="91903" y="2222138"/>
          <a:ext cx="1518823" cy="151882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C1B15-21BC-465F-8E30-D01326531262}">
      <dsp:nvSpPr>
        <dsp:cNvPr id="0" name=""/>
        <dsp:cNvSpPr/>
      </dsp:nvSpPr>
      <dsp:spPr>
        <a:xfrm>
          <a:off x="410856" y="2541091"/>
          <a:ext cx="880917" cy="880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856E04-D2FC-476A-8D4F-F469B775D162}">
      <dsp:nvSpPr>
        <dsp:cNvPr id="0" name=""/>
        <dsp:cNvSpPr/>
      </dsp:nvSpPr>
      <dsp:spPr>
        <a:xfrm>
          <a:off x="1936189" y="2222138"/>
          <a:ext cx="3580084" cy="151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s-ES" sz="2300" b="0" i="0" kern="1200" baseline="0"/>
            <a:t>B2C no longer the criterium (users, end users, recipients of the service)</a:t>
          </a:r>
          <a:endParaRPr lang="en-US" sz="2300" kern="1200"/>
        </a:p>
      </dsp:txBody>
      <dsp:txXfrm>
        <a:off x="1936189" y="2222138"/>
        <a:ext cx="3580084" cy="1518823"/>
      </dsp:txXfrm>
    </dsp:sp>
    <dsp:sp modelId="{22FCD10D-FF57-4327-A2CF-F6C4C28E2EC7}">
      <dsp:nvSpPr>
        <dsp:cNvPr id="0" name=""/>
        <dsp:cNvSpPr/>
      </dsp:nvSpPr>
      <dsp:spPr>
        <a:xfrm>
          <a:off x="6140076" y="2222138"/>
          <a:ext cx="1518823" cy="151882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B99FD-7B9E-47B7-BF78-CDF70C4CC421}">
      <dsp:nvSpPr>
        <dsp:cNvPr id="0" name=""/>
        <dsp:cNvSpPr/>
      </dsp:nvSpPr>
      <dsp:spPr>
        <a:xfrm>
          <a:off x="6459029" y="2541091"/>
          <a:ext cx="880917" cy="880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7A39F1-3FAC-4821-AE35-27E6B6DE4CC4}">
      <dsp:nvSpPr>
        <dsp:cNvPr id="0" name=""/>
        <dsp:cNvSpPr/>
      </dsp:nvSpPr>
      <dsp:spPr>
        <a:xfrm>
          <a:off x="7984362" y="2222138"/>
          <a:ext cx="3580084" cy="151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s-ES" sz="2300" kern="1200"/>
            <a:t>From information to power language (‘serious imbalances in the bargaining power’, Recital 4 DMA)</a:t>
          </a:r>
          <a:endParaRPr lang="en-US" sz="2300" kern="1200"/>
        </a:p>
      </dsp:txBody>
      <dsp:txXfrm>
        <a:off x="7984362" y="2222138"/>
        <a:ext cx="3580084" cy="15188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95C1-7496-4A80-93C1-5399DEC5E6F5}">
      <dsp:nvSpPr>
        <dsp:cNvPr id="0" name=""/>
        <dsp:cNvSpPr/>
      </dsp:nvSpPr>
      <dsp:spPr>
        <a:xfrm>
          <a:off x="422699" y="2512964"/>
          <a:ext cx="937172" cy="93717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C1B15-21BC-465F-8E30-D01326531262}">
      <dsp:nvSpPr>
        <dsp:cNvPr id="0" name=""/>
        <dsp:cNvSpPr/>
      </dsp:nvSpPr>
      <dsp:spPr>
        <a:xfrm>
          <a:off x="619505" y="2709770"/>
          <a:ext cx="543559" cy="543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856E04-D2FC-476A-8D4F-F469B775D162}">
      <dsp:nvSpPr>
        <dsp:cNvPr id="0" name=""/>
        <dsp:cNvSpPr/>
      </dsp:nvSpPr>
      <dsp:spPr>
        <a:xfrm>
          <a:off x="1560694" y="2512964"/>
          <a:ext cx="2209048" cy="93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111250">
            <a:lnSpc>
              <a:spcPct val="100000"/>
            </a:lnSpc>
            <a:spcBef>
              <a:spcPct val="0"/>
            </a:spcBef>
            <a:spcAft>
              <a:spcPct val="35000"/>
            </a:spcAft>
            <a:buNone/>
          </a:pPr>
          <a:r>
            <a:rPr lang="en-US" sz="2500" kern="1200" dirty="0"/>
            <a:t>Extra economic interests (health, democracy, fundamental rights)</a:t>
          </a:r>
        </a:p>
      </dsp:txBody>
      <dsp:txXfrm>
        <a:off x="1560694" y="2512964"/>
        <a:ext cx="2209048" cy="937172"/>
      </dsp:txXfrm>
    </dsp:sp>
    <dsp:sp modelId="{22FCD10D-FF57-4327-A2CF-F6C4C28E2EC7}">
      <dsp:nvSpPr>
        <dsp:cNvPr id="0" name=""/>
        <dsp:cNvSpPr/>
      </dsp:nvSpPr>
      <dsp:spPr>
        <a:xfrm>
          <a:off x="4154653" y="2512964"/>
          <a:ext cx="937172" cy="93717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B99FD-7B9E-47B7-BF78-CDF70C4CC421}">
      <dsp:nvSpPr>
        <dsp:cNvPr id="0" name=""/>
        <dsp:cNvSpPr/>
      </dsp:nvSpPr>
      <dsp:spPr>
        <a:xfrm>
          <a:off x="4351459" y="2709770"/>
          <a:ext cx="543559" cy="543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7A39F1-3FAC-4821-AE35-27E6B6DE4CC4}">
      <dsp:nvSpPr>
        <dsp:cNvPr id="0" name=""/>
        <dsp:cNvSpPr/>
      </dsp:nvSpPr>
      <dsp:spPr>
        <a:xfrm>
          <a:off x="5292648" y="2512964"/>
          <a:ext cx="2209048" cy="93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111250">
            <a:lnSpc>
              <a:spcPct val="100000"/>
            </a:lnSpc>
            <a:spcBef>
              <a:spcPct val="0"/>
            </a:spcBef>
            <a:spcAft>
              <a:spcPct val="35000"/>
            </a:spcAft>
            <a:buNone/>
          </a:pPr>
          <a:r>
            <a:rPr lang="es-ES" sz="2500" kern="1200" dirty="0" err="1"/>
            <a:t>Risk</a:t>
          </a:r>
          <a:r>
            <a:rPr lang="es-ES" sz="2500" kern="1200" dirty="0"/>
            <a:t> as </a:t>
          </a:r>
          <a:r>
            <a:rPr lang="es-ES" sz="2500" kern="1200" dirty="0" err="1"/>
            <a:t>an</a:t>
          </a:r>
          <a:r>
            <a:rPr lang="es-ES" sz="2500" kern="1200" dirty="0"/>
            <a:t> </a:t>
          </a:r>
          <a:r>
            <a:rPr lang="es-ES" sz="2500" kern="1200" dirty="0" err="1"/>
            <a:t>approach</a:t>
          </a:r>
          <a:r>
            <a:rPr lang="es-ES" sz="2500" kern="1200" dirty="0"/>
            <a:t> </a:t>
          </a:r>
          <a:r>
            <a:rPr lang="es-ES" sz="2500" kern="1200" dirty="0" err="1"/>
            <a:t>to</a:t>
          </a:r>
          <a:r>
            <a:rPr lang="es-ES" sz="2500" kern="1200" dirty="0"/>
            <a:t> </a:t>
          </a:r>
          <a:r>
            <a:rPr lang="es-ES" sz="2500" kern="1200" dirty="0" err="1"/>
            <a:t>regulation</a:t>
          </a:r>
          <a:r>
            <a:rPr lang="es-ES" sz="2500" kern="1200" dirty="0"/>
            <a:t> of </a:t>
          </a:r>
          <a:r>
            <a:rPr lang="es-ES" sz="2500" kern="1200" dirty="0" err="1"/>
            <a:t>private</a:t>
          </a:r>
          <a:r>
            <a:rPr lang="es-ES" sz="2500" kern="1200" dirty="0"/>
            <a:t> </a:t>
          </a:r>
          <a:r>
            <a:rPr lang="es-ES" sz="2500" kern="1200" dirty="0" err="1"/>
            <a:t>relationships</a:t>
          </a:r>
          <a:endParaRPr lang="en-US" sz="2500" kern="1200" dirty="0"/>
        </a:p>
      </dsp:txBody>
      <dsp:txXfrm>
        <a:off x="5292648" y="2512964"/>
        <a:ext cx="2209048" cy="937172"/>
      </dsp:txXfrm>
    </dsp:sp>
    <dsp:sp modelId="{E98041E6-17AD-4919-8E30-5A1A31224E10}">
      <dsp:nvSpPr>
        <dsp:cNvPr id="0" name=""/>
        <dsp:cNvSpPr/>
      </dsp:nvSpPr>
      <dsp:spPr>
        <a:xfrm>
          <a:off x="7886607" y="2512964"/>
          <a:ext cx="937172" cy="93717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55748-BB17-4AF8-BE6D-2A3A34C96A06}">
      <dsp:nvSpPr>
        <dsp:cNvPr id="0" name=""/>
        <dsp:cNvSpPr/>
      </dsp:nvSpPr>
      <dsp:spPr>
        <a:xfrm>
          <a:off x="8083413" y="2709770"/>
          <a:ext cx="543559" cy="543559"/>
        </a:xfrm>
        <a:prstGeom prst="rect">
          <a:avLst/>
        </a:prstGeom>
        <a:blipFill>
          <a:blip xmlns:r="http://schemas.openxmlformats.org/officeDocument/2006/relationships" r:embed="rId5"/>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C6147-CBE8-4789-9196-97D730AB04E4}">
      <dsp:nvSpPr>
        <dsp:cNvPr id="0" name=""/>
        <dsp:cNvSpPr/>
      </dsp:nvSpPr>
      <dsp:spPr>
        <a:xfrm>
          <a:off x="9024602" y="2512964"/>
          <a:ext cx="2209048" cy="93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Regulation by code</a:t>
          </a:r>
        </a:p>
      </dsp:txBody>
      <dsp:txXfrm>
        <a:off x="9024602" y="2512964"/>
        <a:ext cx="2209048" cy="9371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A4F24-2F7C-41CC-9271-658CDADCB513}">
      <dsp:nvSpPr>
        <dsp:cNvPr id="0" name=""/>
        <dsp:cNvSpPr/>
      </dsp:nvSpPr>
      <dsp:spPr>
        <a:xfrm>
          <a:off x="0" y="3844"/>
          <a:ext cx="736054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9CE09-16FB-402F-BB0B-E12005FC435D}">
      <dsp:nvSpPr>
        <dsp:cNvPr id="0" name=""/>
        <dsp:cNvSpPr/>
      </dsp:nvSpPr>
      <dsp:spPr>
        <a:xfrm>
          <a:off x="0" y="3844"/>
          <a:ext cx="7360547" cy="26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Governance with </a:t>
          </a:r>
          <a:r>
            <a:rPr lang="en-US" sz="4100" b="1" kern="1200" dirty="0" err="1"/>
            <a:t>ToS</a:t>
          </a:r>
          <a:r>
            <a:rPr lang="en-US" sz="4100" kern="1200" dirty="0"/>
            <a:t>: </a:t>
          </a:r>
          <a:r>
            <a:rPr lang="en-US" sz="3000" kern="1200" dirty="0"/>
            <a:t>DSA v Terrorist Content Regulation &amp; Copyright in the Digital Single Market (</a:t>
          </a:r>
          <a:r>
            <a:rPr lang="en-US" sz="3000" i="1" kern="1200" dirty="0"/>
            <a:t>Poland v EP</a:t>
          </a:r>
          <a:r>
            <a:rPr lang="en-US" sz="3000" kern="1200" dirty="0"/>
            <a:t>)</a:t>
          </a:r>
        </a:p>
      </dsp:txBody>
      <dsp:txXfrm>
        <a:off x="0" y="3844"/>
        <a:ext cx="7360547" cy="2621977"/>
      </dsp:txXfrm>
    </dsp:sp>
    <dsp:sp modelId="{F573934E-1BBE-4D44-8B40-382C9EC942FF}">
      <dsp:nvSpPr>
        <dsp:cNvPr id="0" name=""/>
        <dsp:cNvSpPr/>
      </dsp:nvSpPr>
      <dsp:spPr>
        <a:xfrm>
          <a:off x="0" y="2625822"/>
          <a:ext cx="7360547" cy="0"/>
        </a:xfrm>
        <a:prstGeom prst="line">
          <a:avLst/>
        </a:prstGeom>
        <a:solidFill>
          <a:schemeClr val="accent2">
            <a:hueOff val="-2670775"/>
            <a:satOff val="-13726"/>
            <a:lumOff val="11667"/>
            <a:alphaOff val="0"/>
          </a:schemeClr>
        </a:solidFill>
        <a:ln w="25400" cap="flat" cmpd="sng" algn="ctr">
          <a:solidFill>
            <a:schemeClr val="accent2">
              <a:hueOff val="-2670775"/>
              <a:satOff val="-13726"/>
              <a:lumOff val="116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9E2AA1-B76E-4744-92D8-0E2F12B2AFC7}">
      <dsp:nvSpPr>
        <dsp:cNvPr id="0" name=""/>
        <dsp:cNvSpPr/>
      </dsp:nvSpPr>
      <dsp:spPr>
        <a:xfrm>
          <a:off x="0" y="2625822"/>
          <a:ext cx="7360547" cy="26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i="0" kern="1200" baseline="0" dirty="0"/>
            <a:t>Algorithmic self-enforcement</a:t>
          </a:r>
          <a:r>
            <a:rPr lang="en-US" sz="4800" b="0" i="0" kern="1200" baseline="0" dirty="0"/>
            <a:t> </a:t>
          </a:r>
          <a:r>
            <a:rPr lang="en-US" sz="3000" b="0" i="0" kern="1200" baseline="0" dirty="0"/>
            <a:t>(+ Codes of conduct, auditing</a:t>
          </a:r>
          <a:r>
            <a:rPr lang="en-US" sz="3000" kern="1200" dirty="0"/>
            <a:t>, etc.)</a:t>
          </a:r>
        </a:p>
      </dsp:txBody>
      <dsp:txXfrm>
        <a:off x="0" y="2625822"/>
        <a:ext cx="7360547" cy="2621977"/>
      </dsp:txXfrm>
    </dsp:sp>
    <dsp:sp modelId="{80CCBC7F-0A49-46C6-A9B9-FBAB0820F6A5}">
      <dsp:nvSpPr>
        <dsp:cNvPr id="0" name=""/>
        <dsp:cNvSpPr/>
      </dsp:nvSpPr>
      <dsp:spPr>
        <a:xfrm>
          <a:off x="0" y="5247800"/>
          <a:ext cx="7360547" cy="0"/>
        </a:xfrm>
        <a:prstGeom prst="line">
          <a:avLst/>
        </a:prstGeom>
        <a:solidFill>
          <a:schemeClr val="accent2">
            <a:hueOff val="-5341550"/>
            <a:satOff val="-27452"/>
            <a:lumOff val="23334"/>
            <a:alphaOff val="0"/>
          </a:schemeClr>
        </a:solidFill>
        <a:ln w="25400" cap="flat" cmpd="sng" algn="ctr">
          <a:solidFill>
            <a:schemeClr val="accent2">
              <a:hueOff val="-5341550"/>
              <a:satOff val="-27452"/>
              <a:lumOff val="2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50EA6-BAC8-43D1-A238-D0437F9B903D}">
      <dsp:nvSpPr>
        <dsp:cNvPr id="0" name=""/>
        <dsp:cNvSpPr/>
      </dsp:nvSpPr>
      <dsp:spPr>
        <a:xfrm>
          <a:off x="0" y="5247800"/>
          <a:ext cx="7360547" cy="26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i="0" kern="1200" baseline="0" dirty="0"/>
            <a:t>From economic unfairness to defining illegality </a:t>
          </a:r>
          <a:r>
            <a:rPr lang="en-US" sz="3000" b="0" i="0" kern="1200" baseline="0" dirty="0"/>
            <a:t>(limit: fundamental rights)</a:t>
          </a:r>
          <a:endParaRPr lang="en-US" sz="3000" kern="1200" dirty="0"/>
        </a:p>
      </dsp:txBody>
      <dsp:txXfrm>
        <a:off x="0" y="5247800"/>
        <a:ext cx="7360547" cy="26219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948E0-0AB9-49DE-BB7D-DA2CE520E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76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948E0-0AB9-49DE-BB7D-DA2CE520EE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30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Titeltekst"/>
          <p:cNvSpPr txBox="1">
            <a:spLocks noGrp="1"/>
          </p:cNvSpPr>
          <p:nvPr>
            <p:ph type="title"/>
          </p:nvPr>
        </p:nvSpPr>
        <p:spPr>
          <a:xfrm>
            <a:off x="1270000" y="3225800"/>
            <a:ext cx="10464800" cy="3302000"/>
          </a:xfrm>
          <a:prstGeom prst="rect">
            <a:avLst/>
          </a:prstGeom>
        </p:spPr>
        <p:txBody>
          <a:bodyPr/>
          <a:lstStyle/>
          <a:p>
            <a:r>
              <a:t>Titeltekst</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586654" y="3955098"/>
            <a:ext cx="9831492" cy="614926"/>
          </a:xfrm>
          <a:prstGeom prst="rect">
            <a:avLst/>
          </a:prstGeom>
        </p:spPr>
        <p:txBody>
          <a:bodyPr/>
          <a:lstStyle>
            <a:lvl1pPr marL="0" indent="0" algn="ctr">
              <a:buFontTx/>
              <a:buNone/>
              <a:defRPr sz="2133" b="1">
                <a:solidFill>
                  <a:schemeClr val="bg1"/>
                </a:solidFill>
                <a:latin typeface="Century Gothic" panose="020B0502020202020204" pitchFamily="34" charset="0"/>
              </a:defRPr>
            </a:lvl1pPr>
          </a:lstStyle>
          <a:p>
            <a:pPr lvl="0"/>
            <a:r>
              <a:rPr lang="it-IT" dirty="0"/>
              <a:t>Nome Cognome</a:t>
            </a:r>
          </a:p>
        </p:txBody>
      </p:sp>
      <p:sp>
        <p:nvSpPr>
          <p:cNvPr id="13" name="Segnaposto testo 12"/>
          <p:cNvSpPr>
            <a:spLocks noGrp="1"/>
          </p:cNvSpPr>
          <p:nvPr>
            <p:ph type="body" sz="quarter" idx="11" hasCustomPrompt="1"/>
          </p:nvPr>
        </p:nvSpPr>
        <p:spPr>
          <a:xfrm>
            <a:off x="1535449" y="5081625"/>
            <a:ext cx="9933904" cy="1331346"/>
          </a:xfrm>
          <a:prstGeom prst="rect">
            <a:avLst/>
          </a:prstGeom>
        </p:spPr>
        <p:txBody>
          <a:bodyPr/>
          <a:lstStyle>
            <a:lvl1pPr marL="0" indent="0" algn="ctr">
              <a:buFontTx/>
              <a:buNone/>
              <a:defRPr sz="1707">
                <a:solidFill>
                  <a:schemeClr val="bg1"/>
                </a:solidFill>
                <a:latin typeface="Century Gothic" panose="020B0502020202020204" pitchFamily="34" charset="0"/>
              </a:defRPr>
            </a:lvl1pPr>
          </a:lstStyle>
          <a:p>
            <a:pPr lvl="0"/>
            <a:r>
              <a:rPr lang="it-IT" dirty="0"/>
              <a:t>Struttura</a:t>
            </a:r>
          </a:p>
        </p:txBody>
      </p:sp>
      <p:sp>
        <p:nvSpPr>
          <p:cNvPr id="16" name="Segnaposto testo 15"/>
          <p:cNvSpPr>
            <a:spLocks noGrp="1"/>
          </p:cNvSpPr>
          <p:nvPr>
            <p:ph type="body" sz="quarter" idx="12" hasCustomPrompt="1"/>
          </p:nvPr>
        </p:nvSpPr>
        <p:spPr>
          <a:xfrm>
            <a:off x="1483361" y="6720205"/>
            <a:ext cx="10038080" cy="2048228"/>
          </a:xfrm>
          <a:prstGeom prst="rect">
            <a:avLst/>
          </a:prstGeom>
        </p:spPr>
        <p:txBody>
          <a:bodyPr/>
          <a:lstStyle>
            <a:lvl1pPr marL="0" indent="0" algn="ctr">
              <a:buFontTx/>
              <a:buNone/>
              <a:defRPr sz="1387" b="0">
                <a:solidFill>
                  <a:schemeClr val="bg1"/>
                </a:solidFill>
                <a:latin typeface="Century Gothic" panose="020B0502020202020204" pitchFamily="34" charset="0"/>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2194104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38" name="Afbeelding"/>
          <p:cNvSpPr>
            <a:spLocks noGrp="1"/>
          </p:cNvSpPr>
          <p:nvPr>
            <p:ph type="pic" idx="13"/>
          </p:nvPr>
        </p:nvSpPr>
        <p:spPr>
          <a:xfrm>
            <a:off x="2717800" y="635000"/>
            <a:ext cx="12357100" cy="8238067"/>
          </a:xfrm>
          <a:prstGeom prst="rect">
            <a:avLst/>
          </a:prstGeom>
        </p:spPr>
        <p:txBody>
          <a:bodyPr lIns="91439" tIns="45719" rIns="91439" bIns="45719" anchor="t">
            <a:noAutofit/>
          </a:bodyPr>
          <a:lstStyle/>
          <a:p>
            <a:endParaRPr/>
          </a:p>
        </p:txBody>
      </p:sp>
      <p:sp>
        <p:nvSpPr>
          <p:cNvPr id="39" name="Titeltekst"/>
          <p:cNvSpPr txBox="1">
            <a:spLocks noGrp="1"/>
          </p:cNvSpPr>
          <p:nvPr>
            <p:ph type="title"/>
          </p:nvPr>
        </p:nvSpPr>
        <p:spPr>
          <a:xfrm>
            <a:off x="952500" y="635000"/>
            <a:ext cx="5334000" cy="3987800"/>
          </a:xfrm>
          <a:prstGeom prst="rect">
            <a:avLst/>
          </a:prstGeom>
        </p:spPr>
        <p:txBody>
          <a:bodyPr anchor="b"/>
          <a:lstStyle>
            <a:lvl1pPr>
              <a:defRPr sz="6000"/>
            </a:lvl1pPr>
          </a:lstStyle>
          <a:p>
            <a:r>
              <a:t>Titeltekst</a:t>
            </a:r>
          </a:p>
        </p:txBody>
      </p:sp>
      <p:sp>
        <p:nvSpPr>
          <p:cNvPr id="40" name="Hoofdtekst - niveau één…"/>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48" name="Titeltekst"/>
          <p:cNvSpPr txBox="1">
            <a:spLocks noGrp="1"/>
          </p:cNvSpPr>
          <p:nvPr>
            <p:ph type="title"/>
          </p:nvPr>
        </p:nvSpPr>
        <p:spPr>
          <a:prstGeom prst="rect">
            <a:avLst/>
          </a:prstGeom>
        </p:spPr>
        <p:txBody>
          <a:bodyPr/>
          <a:lstStyle/>
          <a:p>
            <a:r>
              <a:t>Titeltekst</a:t>
            </a:r>
          </a:p>
        </p:txBody>
      </p:sp>
      <p:sp>
        <p:nvSpPr>
          <p:cNvPr id="49"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65" name="Afbeelding"/>
          <p:cNvSpPr>
            <a:spLocks noGrp="1"/>
          </p:cNvSpPr>
          <p:nvPr>
            <p:ph type="pic" idx="13"/>
          </p:nvPr>
        </p:nvSpPr>
        <p:spPr>
          <a:xfrm>
            <a:off x="4533900" y="2603500"/>
            <a:ext cx="9429750" cy="6286500"/>
          </a:xfrm>
          <a:prstGeom prst="rect">
            <a:avLst/>
          </a:prstGeom>
        </p:spPr>
        <p:txBody>
          <a:bodyPr lIns="91439" tIns="45719" rIns="91439" bIns="45719"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Hoofdtekst - niveau één…"/>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Afbeelding"/>
          <p:cNvSpPr>
            <a:spLocks noGrp="1"/>
          </p:cNvSpPr>
          <p:nvPr>
            <p:ph type="pic" idx="13"/>
          </p:nvPr>
        </p:nvSpPr>
        <p:spPr>
          <a:xfrm>
            <a:off x="-2374900" y="889000"/>
            <a:ext cx="11976100" cy="7984067"/>
          </a:xfrm>
          <a:prstGeom prst="rect">
            <a:avLst/>
          </a:prstGeom>
        </p:spPr>
        <p:txBody>
          <a:bodyPr lIns="91439" tIns="45719" rIns="91439" bIns="45719" anchor="t">
            <a:noAutofit/>
          </a:bodyPr>
          <a:lstStyle/>
          <a:p>
            <a:endParaRPr/>
          </a:p>
        </p:txBody>
      </p:sp>
      <p:sp>
        <p:nvSpPr>
          <p:cNvPr id="84" name="Afbeelding"/>
          <p:cNvSpPr>
            <a:spLocks noGrp="1"/>
          </p:cNvSpPr>
          <p:nvPr>
            <p:ph type="pic" sz="quarter" idx="14"/>
          </p:nvPr>
        </p:nvSpPr>
        <p:spPr>
          <a:xfrm>
            <a:off x="6680200" y="5026947"/>
            <a:ext cx="6057901" cy="4040705"/>
          </a:xfrm>
          <a:prstGeom prst="rect">
            <a:avLst/>
          </a:prstGeom>
        </p:spPr>
        <p:txBody>
          <a:bodyPr lIns="91439" tIns="45719" rIns="91439" bIns="45719" anchor="t">
            <a:noAutofit/>
          </a:bodyPr>
          <a:lstStyle/>
          <a:p>
            <a:endParaRPr/>
          </a:p>
        </p:txBody>
      </p:sp>
      <p:sp>
        <p:nvSpPr>
          <p:cNvPr id="85" name="Afbeelding"/>
          <p:cNvSpPr>
            <a:spLocks noGrp="1"/>
          </p:cNvSpPr>
          <p:nvPr>
            <p:ph type="pic" sz="quarter" idx="15"/>
          </p:nvPr>
        </p:nvSpPr>
        <p:spPr>
          <a:xfrm>
            <a:off x="6502400" y="886747"/>
            <a:ext cx="5867400" cy="3911601"/>
          </a:xfrm>
          <a:prstGeom prst="rect">
            <a:avLst/>
          </a:prstGeom>
        </p:spPr>
        <p:txBody>
          <a:bodyPr lIns="91439" tIns="45719" rIns="91439" bIns="45719" anchor="t">
            <a:noAutofit/>
          </a:bodyPr>
          <a:lstStyle/>
          <a:p>
            <a:endParaRPr/>
          </a:p>
        </p:txBody>
      </p:sp>
      <p:sp>
        <p:nvSpPr>
          <p:cNvPr id="86"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quot;Typ hier een citaat.&quot;"/>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 hier een citaat." </a:t>
            </a:r>
          </a:p>
        </p:txBody>
      </p:sp>
      <p:sp>
        <p:nvSpPr>
          <p:cNvPr id="95"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Afbeelding"/>
          <p:cNvSpPr>
            <a:spLocks noGrp="1"/>
          </p:cNvSpPr>
          <p:nvPr>
            <p:ph type="pic" idx="13"/>
          </p:nvPr>
        </p:nvSpPr>
        <p:spPr>
          <a:xfrm>
            <a:off x="-812800" y="0"/>
            <a:ext cx="14622784" cy="9753600"/>
          </a:xfrm>
          <a:prstGeom prst="rect">
            <a:avLst/>
          </a:prstGeom>
        </p:spPr>
        <p:txBody>
          <a:bodyPr lIns="91439" tIns="45719" rIns="91439" bIns="45719" anchor="t">
            <a:noAutofit/>
          </a:bodyPr>
          <a:lstStyle/>
          <a:p>
            <a:endParaRPr/>
          </a:p>
        </p:txBody>
      </p:sp>
      <p:sp>
        <p:nvSpPr>
          <p:cNvPr id="103"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Dianummer"/>
          <p:cNvSpPr txBox="1">
            <a:spLocks noGrp="1"/>
          </p:cNvSpPr>
          <p:nvPr>
            <p:ph type="sldNum" sz="quarter" idx="2"/>
          </p:nvPr>
        </p:nvSpPr>
        <p:spPr>
          <a:prstGeom prst="rect">
            <a:avLst/>
          </a:prstGeom>
        </p:spPr>
        <p:txBody>
          <a:bodyPr/>
          <a:lstStyle/>
          <a:p>
            <a:fld id="{86CB4B4D-7CA3-9044-876B-883B54F8677D}" type="slidenum">
              <a:rPr/>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5068641" y="780345"/>
            <a:ext cx="7374255" cy="6451917"/>
          </a:xfrm>
          <a:prstGeom prst="rect">
            <a:avLst/>
          </a:prstGeom>
        </p:spPr>
        <p:txBody>
          <a:bodyPr anchor="ctr" anchorCtr="0"/>
          <a:lstStyle>
            <a:lvl1pPr marL="0" indent="0">
              <a:buNone/>
              <a:defRPr sz="3840" b="1">
                <a:solidFill>
                  <a:schemeClr val="bg1"/>
                </a:solidFill>
                <a:latin typeface="Century Gothic" panose="020B0502020202020204" pitchFamily="34" charset="0"/>
              </a:defRPr>
            </a:lvl1pPr>
          </a:lstStyle>
          <a:p>
            <a:pPr lvl="0"/>
            <a:r>
              <a:rPr lang="it-IT" dirty="0"/>
              <a:t>Fare clic per inserire </a:t>
            </a:r>
          </a:p>
          <a:p>
            <a:pPr lvl="0"/>
            <a:r>
              <a:rPr lang="it-IT" dirty="0"/>
              <a:t>il titolo della presentazione</a:t>
            </a:r>
          </a:p>
        </p:txBody>
      </p:sp>
      <p:sp>
        <p:nvSpPr>
          <p:cNvPr id="6" name="Segnaposto testo 5"/>
          <p:cNvSpPr>
            <a:spLocks noGrp="1"/>
          </p:cNvSpPr>
          <p:nvPr>
            <p:ph type="body" sz="quarter" idx="11" hasCustomPrompt="1"/>
          </p:nvPr>
        </p:nvSpPr>
        <p:spPr>
          <a:xfrm>
            <a:off x="5068712" y="7651291"/>
            <a:ext cx="7475502" cy="605084"/>
          </a:xfrm>
          <a:prstGeom prst="rect">
            <a:avLst/>
          </a:prstGeom>
        </p:spPr>
        <p:txBody>
          <a:bodyPr/>
          <a:lstStyle>
            <a:lvl1pPr marL="0" indent="0">
              <a:buNone/>
              <a:defRPr sz="2560" b="1">
                <a:solidFill>
                  <a:schemeClr val="bg1"/>
                </a:solidFill>
                <a:latin typeface="Century Gothic" panose="020B0502020202020204" pitchFamily="34" charset="0"/>
              </a:defRPr>
            </a:lvl1pPr>
          </a:lstStyle>
          <a:p>
            <a:pPr lvl="0"/>
            <a:r>
              <a:rPr lang="it-IT" dirty="0"/>
              <a:t>Nome Cognome</a:t>
            </a:r>
          </a:p>
        </p:txBody>
      </p:sp>
      <p:sp>
        <p:nvSpPr>
          <p:cNvPr id="8" name="Segnaposto testo 7"/>
          <p:cNvSpPr>
            <a:spLocks noGrp="1"/>
          </p:cNvSpPr>
          <p:nvPr>
            <p:ph type="body" sz="quarter" idx="12" hasCustomPrompt="1"/>
          </p:nvPr>
        </p:nvSpPr>
        <p:spPr>
          <a:xfrm>
            <a:off x="5068713" y="8359740"/>
            <a:ext cx="7579359" cy="1125572"/>
          </a:xfrm>
          <a:prstGeom prst="rect">
            <a:avLst/>
          </a:prstGeom>
        </p:spPr>
        <p:txBody>
          <a:bodyPr/>
          <a:lstStyle>
            <a:lvl1pPr marL="0" indent="0">
              <a:buNone/>
              <a:defRPr sz="2133" baseline="0">
                <a:solidFill>
                  <a:schemeClr val="bg1"/>
                </a:solidFill>
                <a:latin typeface="Century Gothic" panose="020B0502020202020204" pitchFamily="34" charset="0"/>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2485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Titeltekst</a:t>
            </a:r>
          </a:p>
        </p:txBody>
      </p:sp>
      <p:sp>
        <p:nvSpPr>
          <p:cNvPr id="3" name="Hoofdtekst - niveau één…"/>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rPr/>
              <a:t>‹N›</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7" r:id="rId5"/>
    <p:sldLayoutId id="2147483658" r:id="rId6"/>
    <p:sldLayoutId id="2147483659" r:id="rId7"/>
    <p:sldLayoutId id="2147483660" r:id="rId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0" y="0"/>
            <a:ext cx="13004800" cy="97536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20"/>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230" y="2418927"/>
            <a:ext cx="2708255" cy="3611007"/>
          </a:xfrm>
          <a:prstGeom prst="rect">
            <a:avLst/>
          </a:prstGeom>
        </p:spPr>
      </p:pic>
      <p:cxnSp>
        <p:nvCxnSpPr>
          <p:cNvPr id="12" name="Connettore 1 11"/>
          <p:cNvCxnSpPr/>
          <p:nvPr userDrawn="1"/>
        </p:nvCxnSpPr>
        <p:spPr>
          <a:xfrm>
            <a:off x="4658995" y="268288"/>
            <a:ext cx="0" cy="9114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423335"/>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9pPr>
    </p:bodyStyle>
    <p:otherStyle>
      <a:defPPr>
        <a:defRPr lang="it-IT"/>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0"/>
            <a:ext cx="13004800" cy="97536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920"/>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8273" y="165877"/>
            <a:ext cx="2708255" cy="3611007"/>
          </a:xfrm>
          <a:prstGeom prst="rect">
            <a:avLst/>
          </a:prstGeom>
        </p:spPr>
      </p:pic>
      <p:sp>
        <p:nvSpPr>
          <p:cNvPr id="9" name="CasellaDiTesto 8"/>
          <p:cNvSpPr txBox="1"/>
          <p:nvPr userDrawn="1"/>
        </p:nvSpPr>
        <p:spPr>
          <a:xfrm>
            <a:off x="4454174" y="9178078"/>
            <a:ext cx="4096455" cy="355034"/>
          </a:xfrm>
          <a:prstGeom prst="rect">
            <a:avLst/>
          </a:prstGeom>
          <a:noFill/>
        </p:spPr>
        <p:txBody>
          <a:bodyPr wrap="square" rtlCol="0">
            <a:spAutoFit/>
          </a:bodyPr>
          <a:lstStyle/>
          <a:p>
            <a:pPr algn="ctr"/>
            <a:r>
              <a:rPr lang="it-IT" sz="1707" dirty="0">
                <a:solidFill>
                  <a:schemeClr val="bg1"/>
                </a:solidFill>
              </a:rPr>
              <a:t>www.unibo.it</a:t>
            </a:r>
          </a:p>
        </p:txBody>
      </p:sp>
    </p:spTree>
    <p:extLst>
      <p:ext uri="{BB962C8B-B14F-4D97-AF65-F5344CB8AC3E}">
        <p14:creationId xmlns:p14="http://schemas.microsoft.com/office/powerpoint/2010/main" val="680665261"/>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9pPr>
    </p:bodyStyle>
    <p:otherStyle>
      <a:defPPr>
        <a:defRPr lang="it-IT"/>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ux.stackexchange.com/questions/112455/best-practise-to-ask-for-terms-of-service-agreement-in-an-app" TargetMode="Externa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gadget.com/2011/02/02/app-store-terms-and-conditions-change-to-include-subscriptions/" TargetMode="External"/><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video" Target="https://www.youtube.com/embed/sucM3gKt4bE?list=PLqQNt9DP_BNAU8c1KroIe-PAmrhu-7Xc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photos/eu-flag-europe-european-union-2891828/" TargetMode="External"/><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policybristol.blogs.bris.ac.uk/2020/02/24/the-future-of-citizenship-policy-in-the-uk/" TargetMode="External"/><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lickr.com/photos/bookcatalog/27162721118" TargetMode="External"/><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4658996" y="0"/>
            <a:ext cx="8345804" cy="6873822"/>
          </a:xfrm>
        </p:spPr>
        <p:txBody>
          <a:bodyPr/>
          <a:lstStyle/>
          <a:p>
            <a:endParaRPr lang="en-GB" sz="4267" i="1" dirty="0"/>
          </a:p>
          <a:p>
            <a:endParaRPr lang="en-GB" sz="4267" i="1" dirty="0"/>
          </a:p>
          <a:p>
            <a:endParaRPr lang="en-GB" sz="4267" i="1" dirty="0"/>
          </a:p>
          <a:p>
            <a:endParaRPr lang="en-GB" sz="3413" i="1" dirty="0"/>
          </a:p>
          <a:p>
            <a:r>
              <a:rPr lang="en-GB" sz="3200" i="1" dirty="0"/>
              <a:t>EU Data Law series</a:t>
            </a:r>
          </a:p>
          <a:p>
            <a:endParaRPr lang="en-GB" sz="1067" i="1" dirty="0"/>
          </a:p>
          <a:p>
            <a:pPr lvl="0"/>
            <a:endParaRPr lang="en-US" sz="4000" cap="small" dirty="0">
              <a:solidFill>
                <a:srgbClr val="FFFFFF"/>
              </a:solidFill>
            </a:endParaRPr>
          </a:p>
          <a:p>
            <a:pPr lvl="0"/>
            <a:r>
              <a:rPr lang="en-US" sz="4000" cap="small" dirty="0">
                <a:solidFill>
                  <a:srgbClr val="FFFFFF"/>
                </a:solidFill>
              </a:rPr>
              <a:t>Consumer Law in the Digital Age</a:t>
            </a:r>
            <a:br>
              <a:rPr lang="en-US" dirty="0"/>
            </a:br>
            <a:endParaRPr lang="en-US" sz="1067" dirty="0"/>
          </a:p>
          <a:p>
            <a:r>
              <a:rPr lang="en-US" sz="2800" dirty="0">
                <a:solidFill>
                  <a:prstClr val="white"/>
                </a:solidFill>
              </a:rPr>
              <a:t>Prof. </a:t>
            </a:r>
            <a:r>
              <a:rPr lang="en-US" sz="2800" dirty="0">
                <a:solidFill>
                  <a:srgbClr val="FFFFFF"/>
                </a:solidFill>
              </a:rPr>
              <a:t>Francisco de Elizalde</a:t>
            </a:r>
          </a:p>
          <a:p>
            <a:r>
              <a:rPr lang="en-US" sz="2400" i="1" dirty="0">
                <a:solidFill>
                  <a:srgbClr val="FFFFFF"/>
                </a:solidFill>
              </a:rPr>
              <a:t>Jean Monnet Chair in EU Digital Private Law</a:t>
            </a:r>
            <a:endParaRPr lang="en-US" sz="2400" dirty="0">
              <a:solidFill>
                <a:srgbClr val="FFFFFF"/>
              </a:solidFill>
            </a:endParaRPr>
          </a:p>
          <a:p>
            <a:pPr defTabSz="914400">
              <a:lnSpc>
                <a:spcPct val="90000"/>
              </a:lnSpc>
              <a:spcAft>
                <a:spcPts val="600"/>
              </a:spcAft>
            </a:pPr>
            <a:r>
              <a:rPr lang="en-US" sz="2400" i="1" dirty="0">
                <a:solidFill>
                  <a:srgbClr val="FFFFFF"/>
                </a:solidFill>
              </a:rPr>
              <a:t>Associate Professor, IE University (Madrid)</a:t>
            </a:r>
          </a:p>
          <a:p>
            <a:pPr defTabSz="914400">
              <a:lnSpc>
                <a:spcPct val="90000"/>
              </a:lnSpc>
              <a:spcAft>
                <a:spcPts val="600"/>
              </a:spcAft>
            </a:pPr>
            <a:r>
              <a:rPr lang="en-US" sz="2400" i="1" dirty="0">
                <a:solidFill>
                  <a:srgbClr val="FFFFFF"/>
                </a:solidFill>
              </a:rPr>
              <a:t>Visiting Professor, </a:t>
            </a:r>
            <a:r>
              <a:rPr lang="en-US" sz="2400" i="1" dirty="0" err="1">
                <a:solidFill>
                  <a:srgbClr val="FFFFFF"/>
                </a:solidFill>
              </a:rPr>
              <a:t>Koç</a:t>
            </a:r>
            <a:r>
              <a:rPr lang="en-US" sz="2400" i="1" dirty="0">
                <a:solidFill>
                  <a:srgbClr val="FFFFFF"/>
                </a:solidFill>
              </a:rPr>
              <a:t> University (Istanbul)</a:t>
            </a:r>
          </a:p>
          <a:p>
            <a:endParaRPr lang="en-US" sz="2400" dirty="0">
              <a:solidFill>
                <a:srgbClr val="FFFFFF"/>
              </a:solidFill>
            </a:endParaRPr>
          </a:p>
          <a:p>
            <a:pPr lvl="0"/>
            <a:endParaRPr lang="it-IT" sz="2560" dirty="0">
              <a:solidFill>
                <a:prstClr val="white"/>
              </a:solidFill>
            </a:endParaRPr>
          </a:p>
          <a:p>
            <a:endParaRPr lang="en-GB" i="1" dirty="0"/>
          </a:p>
        </p:txBody>
      </p:sp>
      <p:sp>
        <p:nvSpPr>
          <p:cNvPr id="3" name="Segnaposto testo 2"/>
          <p:cNvSpPr>
            <a:spLocks noGrp="1"/>
          </p:cNvSpPr>
          <p:nvPr>
            <p:ph type="body" sz="quarter" idx="11"/>
          </p:nvPr>
        </p:nvSpPr>
        <p:spPr>
          <a:xfrm>
            <a:off x="4658996" y="6856718"/>
            <a:ext cx="7885218" cy="1191318"/>
          </a:xfrm>
        </p:spPr>
        <p:txBody>
          <a:bodyPr/>
          <a:lstStyle/>
          <a:p>
            <a:endParaRPr lang="it-IT" sz="2133" b="0" dirty="0">
              <a:solidFill>
                <a:prstClr val="white"/>
              </a:solidFill>
            </a:endParaRPr>
          </a:p>
          <a:p>
            <a:r>
              <a:rPr lang="it-IT" sz="2133" b="0" dirty="0">
                <a:solidFill>
                  <a:prstClr val="white"/>
                </a:solidFill>
              </a:rPr>
              <a:t>D-Law, </a:t>
            </a:r>
            <a:r>
              <a:rPr lang="it-IT" sz="2133" b="0" dirty="0" err="1">
                <a:solidFill>
                  <a:prstClr val="white"/>
                </a:solidFill>
              </a:rPr>
              <a:t>University</a:t>
            </a:r>
            <a:r>
              <a:rPr lang="it-IT" sz="2133" b="0" dirty="0">
                <a:solidFill>
                  <a:prstClr val="white"/>
                </a:solidFill>
              </a:rPr>
              <a:t> of Bologna</a:t>
            </a:r>
            <a:endParaRPr lang="it-IT" dirty="0"/>
          </a:p>
        </p:txBody>
      </p:sp>
      <p:sp>
        <p:nvSpPr>
          <p:cNvPr id="4" name="Segnaposto testo 3"/>
          <p:cNvSpPr>
            <a:spLocks noGrp="1"/>
          </p:cNvSpPr>
          <p:nvPr>
            <p:ph type="body" sz="quarter" idx="12"/>
          </p:nvPr>
        </p:nvSpPr>
        <p:spPr>
          <a:xfrm>
            <a:off x="4735804" y="7565099"/>
            <a:ext cx="8268996" cy="969301"/>
          </a:xfrm>
        </p:spPr>
        <p:txBody>
          <a:bodyPr/>
          <a:lstStyle/>
          <a:p>
            <a:r>
              <a:rPr lang="it-IT" dirty="0"/>
              <a:t> </a:t>
            </a:r>
          </a:p>
        </p:txBody>
      </p:sp>
      <p:pic>
        <p:nvPicPr>
          <p:cNvPr id="7" name="Immagine 6">
            <a:extLst>
              <a:ext uri="{FF2B5EF4-FFF2-40B4-BE49-F238E27FC236}">
                <a16:creationId xmlns:a16="http://schemas.microsoft.com/office/drawing/2014/main" id="{68D70C8A-D980-44FA-B323-F18A5FB12147}"/>
              </a:ext>
            </a:extLst>
          </p:cNvPr>
          <p:cNvPicPr>
            <a:picLocks noChangeAspect="1"/>
          </p:cNvPicPr>
          <p:nvPr/>
        </p:nvPicPr>
        <p:blipFill>
          <a:blip r:embed="rId3"/>
          <a:stretch>
            <a:fillRect/>
          </a:stretch>
        </p:blipFill>
        <p:spPr>
          <a:xfrm>
            <a:off x="4977714" y="300924"/>
            <a:ext cx="1768806" cy="1404640"/>
          </a:xfrm>
          <a:prstGeom prst="rect">
            <a:avLst/>
          </a:prstGeom>
        </p:spPr>
      </p:pic>
      <p:pic>
        <p:nvPicPr>
          <p:cNvPr id="9" name="Immagine 8">
            <a:extLst>
              <a:ext uri="{FF2B5EF4-FFF2-40B4-BE49-F238E27FC236}">
                <a16:creationId xmlns:a16="http://schemas.microsoft.com/office/drawing/2014/main" id="{5F9C18C9-E940-44C0-903C-85ED81705E4D}"/>
              </a:ext>
            </a:extLst>
          </p:cNvPr>
          <p:cNvPicPr>
            <a:picLocks noChangeAspect="1"/>
          </p:cNvPicPr>
          <p:nvPr/>
        </p:nvPicPr>
        <p:blipFill>
          <a:blip r:embed="rId4"/>
          <a:stretch>
            <a:fillRect/>
          </a:stretch>
        </p:blipFill>
        <p:spPr>
          <a:xfrm>
            <a:off x="8870302" y="8144222"/>
            <a:ext cx="3739204" cy="78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lika 4" descr="Slika, ki vsebuje besede pisava, besedilo, grafika, logotip&#10;&#10;Opis je samodejno ustvarjen">
            <a:extLst>
              <a:ext uri="{FF2B5EF4-FFF2-40B4-BE49-F238E27FC236}">
                <a16:creationId xmlns:a16="http://schemas.microsoft.com/office/drawing/2014/main" id="{9921C538-CBB0-AF6D-AF66-5A652032538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472562" y="442418"/>
            <a:ext cx="2534683" cy="1263146"/>
          </a:xfrm>
          <a:prstGeom prst="rect">
            <a:avLst/>
          </a:prstGeom>
        </p:spPr>
      </p:pic>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7447280" y="2334936"/>
            <a:ext cx="4683758" cy="1882224"/>
          </a:xfrm>
        </p:spPr>
        <p:txBody>
          <a:bodyPr vert="horz" lIns="91440" tIns="45720" rIns="91440" bIns="45720" rtlCol="0" anchor="t">
            <a:normAutofit/>
          </a:bodyPr>
          <a:lstStyle/>
          <a:p>
            <a:pPr algn="l" defTabSz="914400">
              <a:lnSpc>
                <a:spcPct val="90000"/>
              </a:lnSpc>
              <a:spcBef>
                <a:spcPct val="0"/>
              </a:spcBef>
            </a:pPr>
            <a:r>
              <a:rPr lang="en-US" sz="5000" kern="1200">
                <a:solidFill>
                  <a:schemeClr val="bg1"/>
                </a:solidFill>
                <a:latin typeface="+mj-lt"/>
                <a:ea typeface="+mj-ea"/>
                <a:cs typeface="+mj-cs"/>
              </a:rPr>
              <a:t>Consumer Law</a:t>
            </a:r>
          </a:p>
        </p:txBody>
      </p:sp>
      <p:pic>
        <p:nvPicPr>
          <p:cNvPr id="14" name="Picture 11" descr="Abstract blurred public library with bookshelves">
            <a:extLst>
              <a:ext uri="{FF2B5EF4-FFF2-40B4-BE49-F238E27FC236}">
                <a16:creationId xmlns:a16="http://schemas.microsoft.com/office/drawing/2014/main" id="{EDC38A6D-5C68-C19B-4F5E-6B5E0FE399F3}"/>
              </a:ext>
            </a:extLst>
          </p:cNvPr>
          <p:cNvPicPr>
            <a:picLocks noChangeAspect="1"/>
          </p:cNvPicPr>
          <p:nvPr/>
        </p:nvPicPr>
        <p:blipFill rotWithShape="1">
          <a:blip r:embed="rId2"/>
          <a:srcRect l="16248" r="38588" b="-1"/>
          <a:stretch/>
        </p:blipFill>
        <p:spPr>
          <a:xfrm>
            <a:off x="20" y="2"/>
            <a:ext cx="6599459" cy="97535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5"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5059" y="0"/>
            <a:ext cx="933032" cy="9752824"/>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7"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grpSp>
      <p:sp>
        <p:nvSpPr>
          <p:cNvPr id="3" name="CuadroTexto 2">
            <a:extLst>
              <a:ext uri="{FF2B5EF4-FFF2-40B4-BE49-F238E27FC236}">
                <a16:creationId xmlns:a16="http://schemas.microsoft.com/office/drawing/2014/main" id="{FE606001-D5BD-48EC-8C55-EED093B0C11A}"/>
              </a:ext>
            </a:extLst>
          </p:cNvPr>
          <p:cNvSpPr txBox="1"/>
          <p:nvPr/>
        </p:nvSpPr>
        <p:spPr>
          <a:xfrm>
            <a:off x="7447281" y="4474880"/>
            <a:ext cx="4683759" cy="38144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The position-logic (B2B, B2C, C2C)</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Objective definition</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endParaRPr>
          </a:p>
        </p:txBody>
      </p:sp>
    </p:spTree>
    <p:extLst>
      <p:ext uri="{BB962C8B-B14F-4D97-AF65-F5344CB8AC3E}">
        <p14:creationId xmlns:p14="http://schemas.microsoft.com/office/powerpoint/2010/main" val="1078919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7447280" y="2334936"/>
            <a:ext cx="4683758" cy="1882224"/>
          </a:xfrm>
        </p:spPr>
        <p:txBody>
          <a:bodyPr vert="horz" lIns="91440" tIns="45720" rIns="91440" bIns="45720" rtlCol="0" anchor="t">
            <a:normAutofit/>
          </a:bodyPr>
          <a:lstStyle/>
          <a:p>
            <a:pPr algn="l" defTabSz="914400">
              <a:lnSpc>
                <a:spcPct val="90000"/>
              </a:lnSpc>
              <a:spcBef>
                <a:spcPct val="0"/>
              </a:spcBef>
            </a:pPr>
            <a:r>
              <a:rPr lang="en-US" sz="5000" kern="1200" dirty="0">
                <a:solidFill>
                  <a:schemeClr val="bg1"/>
                </a:solidFill>
                <a:latin typeface="+mj-lt"/>
                <a:ea typeface="+mj-ea"/>
                <a:cs typeface="+mj-cs"/>
              </a:rPr>
              <a:t>Consumer Law</a:t>
            </a:r>
          </a:p>
        </p:txBody>
      </p:sp>
      <p:pic>
        <p:nvPicPr>
          <p:cNvPr id="12" name="Picture 11" descr="Outdoor warehouse">
            <a:extLst>
              <a:ext uri="{FF2B5EF4-FFF2-40B4-BE49-F238E27FC236}">
                <a16:creationId xmlns:a16="http://schemas.microsoft.com/office/drawing/2014/main" id="{ADECC288-D65B-6AAF-F6FE-621089DA5A56}"/>
              </a:ext>
            </a:extLst>
          </p:cNvPr>
          <p:cNvPicPr>
            <a:picLocks noChangeAspect="1"/>
          </p:cNvPicPr>
          <p:nvPr/>
        </p:nvPicPr>
        <p:blipFill rotWithShape="1">
          <a:blip r:embed="rId2"/>
          <a:srcRect l="21930" r="33075" b="1"/>
          <a:stretch/>
        </p:blipFill>
        <p:spPr>
          <a:xfrm>
            <a:off x="20" y="2"/>
            <a:ext cx="6599459" cy="97535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8"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5059" y="0"/>
            <a:ext cx="933032" cy="9752824"/>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grpSp>
      <p:sp>
        <p:nvSpPr>
          <p:cNvPr id="3" name="CuadroTexto 2">
            <a:extLst>
              <a:ext uri="{FF2B5EF4-FFF2-40B4-BE49-F238E27FC236}">
                <a16:creationId xmlns:a16="http://schemas.microsoft.com/office/drawing/2014/main" id="{FE606001-D5BD-48EC-8C55-EED093B0C11A}"/>
              </a:ext>
            </a:extLst>
          </p:cNvPr>
          <p:cNvSpPr txBox="1"/>
          <p:nvPr/>
        </p:nvSpPr>
        <p:spPr>
          <a:xfrm>
            <a:off x="7447281" y="4474880"/>
            <a:ext cx="4683759" cy="38144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fontScale="92500"/>
          </a:bodyPr>
          <a:lstStyle/>
          <a:p>
            <a:pPr marL="742950" marR="0" lvl="0" indent="0" algn="l" defTabSz="914400" rtl="0" eaLnBrk="1" fontAlgn="auto" latinLnBrk="0" hangingPunct="1">
              <a:lnSpc>
                <a:spcPct val="90000"/>
              </a:lnSpc>
              <a:spcBef>
                <a:spcPts val="0"/>
              </a:spcBef>
              <a:spcAft>
                <a:spcPts val="600"/>
              </a:spcAft>
              <a:buClrTx/>
              <a:buSzTx/>
              <a:buFontTx/>
              <a:buNone/>
              <a:tabLst/>
              <a:defRPr/>
            </a:pPr>
            <a:r>
              <a:rPr kumimoji="0" lang="en-US" sz="2100" b="0" i="0" u="none" strike="noStrike" kern="1200" cap="none" spc="0" normalizeH="0" baseline="0" noProof="0" dirty="0">
                <a:ln>
                  <a:noFill/>
                </a:ln>
                <a:solidFill>
                  <a:srgbClr val="FFFFFF">
                    <a:alpha val="80000"/>
                  </a:srgbClr>
                </a:solidFill>
                <a:effectLst/>
                <a:uLnTx/>
                <a:uFillTx/>
                <a:latin typeface="Helvetica Light"/>
                <a:sym typeface="Helvetica Light"/>
              </a:rPr>
              <a:t>Objective definition</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‘consumer’ means any natural person who, in contracts covered by this Directive, is acting for purposes which are outside his trade, business or profession</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FFFFFF">
                  <a:alpha val="80000"/>
                </a:srgbClr>
              </a:solidFill>
              <a:effectLst/>
              <a:uLnTx/>
              <a:uFillTx/>
              <a:latin typeface="Helvetica Light"/>
              <a:sym typeface="Helvetica Light"/>
            </a:endParaRPr>
          </a:p>
        </p:txBody>
      </p:sp>
    </p:spTree>
    <p:extLst>
      <p:ext uri="{BB962C8B-B14F-4D97-AF65-F5344CB8AC3E}">
        <p14:creationId xmlns:p14="http://schemas.microsoft.com/office/powerpoint/2010/main" val="341659335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894080" y="2334936"/>
            <a:ext cx="6549812" cy="1882224"/>
          </a:xfrm>
        </p:spPr>
        <p:txBody>
          <a:bodyPr vert="horz" lIns="91440" tIns="45720" rIns="91440" bIns="45720" rtlCol="0" anchor="t">
            <a:normAutofit/>
          </a:bodyPr>
          <a:lstStyle/>
          <a:p>
            <a:pPr algn="l" defTabSz="914400">
              <a:lnSpc>
                <a:spcPct val="90000"/>
              </a:lnSpc>
              <a:spcBef>
                <a:spcPct val="0"/>
              </a:spcBef>
            </a:pPr>
            <a:r>
              <a:rPr lang="en-US" sz="5000" kern="1200" dirty="0">
                <a:solidFill>
                  <a:schemeClr val="bg1"/>
                </a:solidFill>
                <a:latin typeface="+mj-lt"/>
                <a:ea typeface="+mj-ea"/>
                <a:cs typeface="+mj-cs"/>
              </a:rPr>
              <a:t>Consumer Law</a:t>
            </a:r>
          </a:p>
        </p:txBody>
      </p:sp>
      <p:sp>
        <p:nvSpPr>
          <p:cNvPr id="3" name="CuadroTexto 2">
            <a:extLst>
              <a:ext uri="{FF2B5EF4-FFF2-40B4-BE49-F238E27FC236}">
                <a16:creationId xmlns:a16="http://schemas.microsoft.com/office/drawing/2014/main" id="{FE606001-D5BD-48EC-8C55-EED093B0C11A}"/>
              </a:ext>
            </a:extLst>
          </p:cNvPr>
          <p:cNvSpPr txBox="1"/>
          <p:nvPr/>
        </p:nvSpPr>
        <p:spPr>
          <a:xfrm>
            <a:off x="894080" y="4474880"/>
            <a:ext cx="6549812" cy="407080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fontScale="92500" lnSpcReduction="10000"/>
          </a:bodyPr>
          <a:lstStyle/>
          <a:p>
            <a:pPr marL="74295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FFFFFF">
                    <a:alpha val="80000"/>
                  </a:srgbClr>
                </a:solidFill>
                <a:effectLst/>
                <a:uLnTx/>
                <a:uFillTx/>
                <a:latin typeface="Helvetica Light"/>
                <a:sym typeface="Helvetica Light"/>
              </a:rPr>
              <a:t>Objective definition</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alpha val="80000"/>
                  </a:srgbClr>
                </a:solidFill>
                <a:effectLst/>
                <a:uLnTx/>
                <a:uFillTx/>
                <a:latin typeface="Helvetica Light"/>
                <a:sym typeface="Helvetica Light"/>
              </a:rPr>
              <a:t>‘consumer’ means any natural person who, in contracts covered by this Directive, is acting for purposes which are </a:t>
            </a:r>
            <a:r>
              <a:rPr kumimoji="0" lang="en-US" sz="1900" b="0" i="1" u="none" strike="noStrike" kern="1200" cap="none" spc="0" normalizeH="0" baseline="0" noProof="0" dirty="0">
                <a:ln>
                  <a:noFill/>
                </a:ln>
                <a:solidFill>
                  <a:srgbClr val="FFFFFF">
                    <a:alpha val="80000"/>
                  </a:srgbClr>
                </a:solidFill>
                <a:effectLst/>
                <a:uLnTx/>
                <a:uFillTx/>
                <a:latin typeface="Helvetica Light"/>
                <a:sym typeface="Helvetica Light"/>
              </a:rPr>
              <a:t>outside</a:t>
            </a:r>
            <a:r>
              <a:rPr kumimoji="0" lang="en-US" sz="1900" b="0" i="0" u="none" strike="noStrike" kern="1200" cap="none" spc="0" normalizeH="0" baseline="0" noProof="0" dirty="0">
                <a:ln>
                  <a:noFill/>
                </a:ln>
                <a:solidFill>
                  <a:srgbClr val="FFFFFF">
                    <a:alpha val="80000"/>
                  </a:srgbClr>
                </a:solidFill>
                <a:effectLst/>
                <a:uLnTx/>
                <a:uFillTx/>
                <a:latin typeface="Helvetica Light"/>
                <a:sym typeface="Helvetica Light"/>
              </a:rPr>
              <a:t> his trade, business or profession</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‘seller/supplier/trader’ means any natural or legal person who, in contracts covered by this Directive, is acting for purposes relating to his trade, business or profession</a:t>
            </a:r>
          </a:p>
        </p:txBody>
      </p:sp>
      <p:pic>
        <p:nvPicPr>
          <p:cNvPr id="12" name="Picture 11" descr="Outdoor warehouse">
            <a:extLst>
              <a:ext uri="{FF2B5EF4-FFF2-40B4-BE49-F238E27FC236}">
                <a16:creationId xmlns:a16="http://schemas.microsoft.com/office/drawing/2014/main" id="{94CC9069-F15E-492F-F1DD-E555B3D88272}"/>
              </a:ext>
            </a:extLst>
          </p:cNvPr>
          <p:cNvPicPr>
            <a:picLocks noChangeAspect="1"/>
          </p:cNvPicPr>
          <p:nvPr/>
        </p:nvPicPr>
        <p:blipFill rotWithShape="1">
          <a:blip r:embed="rId2"/>
          <a:srcRect l="27904" r="39050" b="1"/>
          <a:stretch/>
        </p:blipFill>
        <p:spPr>
          <a:xfrm>
            <a:off x="8180084" y="-1"/>
            <a:ext cx="4846883" cy="97536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8" name="Group 17">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28000" y="-1"/>
            <a:ext cx="933030" cy="9753601"/>
            <a:chOff x="7620000" y="-1"/>
            <a:chExt cx="874716" cy="6858001"/>
          </a:xfrm>
        </p:grpSpPr>
        <p:sp>
          <p:nvSpPr>
            <p:cNvPr id="19" name="Freeform: Shape 18">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0" name="Freeform: Shape 19">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Helvetica Light"/>
                <a:sym typeface="Helvetica Light"/>
              </a:endParaRPr>
            </a:p>
          </p:txBody>
        </p:sp>
      </p:grpSp>
    </p:spTree>
    <p:extLst>
      <p:ext uri="{BB962C8B-B14F-4D97-AF65-F5344CB8AC3E}">
        <p14:creationId xmlns:p14="http://schemas.microsoft.com/office/powerpoint/2010/main" val="8047053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Pen placed on top of a signature line">
            <a:extLst>
              <a:ext uri="{FF2B5EF4-FFF2-40B4-BE49-F238E27FC236}">
                <a16:creationId xmlns:a16="http://schemas.microsoft.com/office/drawing/2014/main" id="{BD278413-477C-5CEF-A1D8-984830962E2C}"/>
              </a:ext>
            </a:extLst>
          </p:cNvPr>
          <p:cNvPicPr>
            <a:picLocks noChangeAspect="1"/>
          </p:cNvPicPr>
          <p:nvPr/>
        </p:nvPicPr>
        <p:blipFill rotWithShape="1">
          <a:blip r:embed="rId2"/>
          <a:srcRect l="11000" r="-1" b="-1"/>
          <a:stretch/>
        </p:blipFill>
        <p:spPr>
          <a:xfrm>
            <a:off x="20" y="10"/>
            <a:ext cx="13004778" cy="9753588"/>
          </a:xfrm>
          <a:prstGeom prst="rect">
            <a:avLst/>
          </a:prstGeom>
        </p:spPr>
      </p:pic>
      <p:sp useBgFill="1">
        <p:nvSpPr>
          <p:cNvPr id="16" name="Freeform: Shape 15">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8" y="2131343"/>
            <a:ext cx="5611706" cy="669524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1373292" y="2897693"/>
            <a:ext cx="4683759" cy="1006772"/>
          </a:xfrm>
        </p:spPr>
        <p:txBody>
          <a:bodyPr vert="horz" lIns="91440" tIns="45720" rIns="91440" bIns="45720" rtlCol="0" anchor="t">
            <a:normAutofit/>
          </a:bodyPr>
          <a:lstStyle/>
          <a:p>
            <a:pPr algn="l" defTabSz="914400">
              <a:lnSpc>
                <a:spcPct val="90000"/>
              </a:lnSpc>
              <a:spcBef>
                <a:spcPct val="0"/>
              </a:spcBef>
            </a:pPr>
            <a:r>
              <a:rPr lang="en-US" sz="5000" kern="1200">
                <a:solidFill>
                  <a:schemeClr val="bg1"/>
                </a:solidFill>
                <a:latin typeface="+mj-lt"/>
                <a:ea typeface="+mj-ea"/>
                <a:cs typeface="+mj-cs"/>
              </a:rPr>
              <a:t>Consumer Law</a:t>
            </a:r>
          </a:p>
        </p:txBody>
      </p:sp>
      <p:sp>
        <p:nvSpPr>
          <p:cNvPr id="3" name="CuadroTexto 2">
            <a:extLst>
              <a:ext uri="{FF2B5EF4-FFF2-40B4-BE49-F238E27FC236}">
                <a16:creationId xmlns:a16="http://schemas.microsoft.com/office/drawing/2014/main" id="{FE606001-D5BD-48EC-8C55-EED093B0C11A}"/>
              </a:ext>
            </a:extLst>
          </p:cNvPr>
          <p:cNvSpPr txBox="1"/>
          <p:nvPr/>
        </p:nvSpPr>
        <p:spPr>
          <a:xfrm>
            <a:off x="1373293" y="4162560"/>
            <a:ext cx="4683759" cy="3258433"/>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The consumer as weak v business: information &amp; power</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endParaRP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But reasonable, rational, well-informed</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endParaRPr>
          </a:p>
        </p:txBody>
      </p:sp>
      <p:sp>
        <p:nvSpPr>
          <p:cNvPr id="18" name="Freeform: Shape 17">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7" y="6820319"/>
            <a:ext cx="5611706" cy="200626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Freeform: Shape 19">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7" y="6820319"/>
            <a:ext cx="5611706" cy="200626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24424045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75C173-1F8D-2029-F326-D0EEA1A90692}"/>
            </a:ext>
          </a:extLst>
        </p:cNvPr>
        <p:cNvGrpSpPr/>
        <p:nvPr/>
      </p:nvGrpSpPr>
      <p:grpSpPr>
        <a:xfrm>
          <a:off x="0" y="0"/>
          <a:ext cx="0" cy="0"/>
          <a:chOff x="0" y="0"/>
          <a:chExt cx="0" cy="0"/>
        </a:xfrm>
      </p:grpSpPr>
      <p:pic>
        <p:nvPicPr>
          <p:cNvPr id="12" name="Picture 11" descr="Pen placed on top of a signature line">
            <a:extLst>
              <a:ext uri="{FF2B5EF4-FFF2-40B4-BE49-F238E27FC236}">
                <a16:creationId xmlns:a16="http://schemas.microsoft.com/office/drawing/2014/main" id="{29AA2218-AE38-B962-4238-685E6D76FAB8}"/>
              </a:ext>
            </a:extLst>
          </p:cNvPr>
          <p:cNvPicPr>
            <a:picLocks noChangeAspect="1"/>
          </p:cNvPicPr>
          <p:nvPr/>
        </p:nvPicPr>
        <p:blipFill rotWithShape="1">
          <a:blip r:embed="rId2"/>
          <a:srcRect l="11000" r="-1" b="-1"/>
          <a:stretch/>
        </p:blipFill>
        <p:spPr>
          <a:xfrm>
            <a:off x="20" y="10"/>
            <a:ext cx="13004778" cy="9753588"/>
          </a:xfrm>
          <a:prstGeom prst="rect">
            <a:avLst/>
          </a:prstGeom>
        </p:spPr>
      </p:pic>
      <p:sp useBgFill="1">
        <p:nvSpPr>
          <p:cNvPr id="16" name="Freeform: Shape 15">
            <a:extLst>
              <a:ext uri="{FF2B5EF4-FFF2-40B4-BE49-F238E27FC236}">
                <a16:creationId xmlns:a16="http://schemas.microsoft.com/office/drawing/2014/main" id="{49B80686-EBE8-DEBF-B802-07238CF47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8" y="2131343"/>
            <a:ext cx="5611706" cy="669524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1F6BAF1E-D7F2-E876-C064-0F4D67CF1C2D}"/>
              </a:ext>
            </a:extLst>
          </p:cNvPr>
          <p:cNvSpPr>
            <a:spLocks noGrp="1"/>
          </p:cNvSpPr>
          <p:nvPr>
            <p:ph type="title"/>
          </p:nvPr>
        </p:nvSpPr>
        <p:spPr>
          <a:xfrm>
            <a:off x="1373292" y="2897693"/>
            <a:ext cx="4683759" cy="1006772"/>
          </a:xfrm>
        </p:spPr>
        <p:txBody>
          <a:bodyPr vert="horz" lIns="91440" tIns="45720" rIns="91440" bIns="45720" rtlCol="0" anchor="t">
            <a:normAutofit/>
          </a:bodyPr>
          <a:lstStyle/>
          <a:p>
            <a:pPr algn="l" defTabSz="914400">
              <a:lnSpc>
                <a:spcPct val="90000"/>
              </a:lnSpc>
              <a:spcBef>
                <a:spcPct val="0"/>
              </a:spcBef>
            </a:pPr>
            <a:r>
              <a:rPr lang="en-US" sz="5000" kern="1200">
                <a:solidFill>
                  <a:schemeClr val="bg1"/>
                </a:solidFill>
                <a:latin typeface="+mj-lt"/>
                <a:ea typeface="+mj-ea"/>
                <a:cs typeface="+mj-cs"/>
              </a:rPr>
              <a:t>Consumer Law</a:t>
            </a:r>
          </a:p>
        </p:txBody>
      </p:sp>
      <p:sp>
        <p:nvSpPr>
          <p:cNvPr id="3" name="CuadroTexto 2">
            <a:extLst>
              <a:ext uri="{FF2B5EF4-FFF2-40B4-BE49-F238E27FC236}">
                <a16:creationId xmlns:a16="http://schemas.microsoft.com/office/drawing/2014/main" id="{6945423C-DD12-4BED-FC37-E42A52A1AC83}"/>
              </a:ext>
            </a:extLst>
          </p:cNvPr>
          <p:cNvSpPr txBox="1"/>
          <p:nvPr/>
        </p:nvSpPr>
        <p:spPr>
          <a:xfrm>
            <a:off x="1373293" y="4162560"/>
            <a:ext cx="4683759" cy="3258433"/>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a:ln>
                  <a:noFill/>
                </a:ln>
                <a:solidFill>
                  <a:srgbClr val="FFFFFF">
                    <a:alpha val="80000"/>
                  </a:srgbClr>
                </a:solidFill>
                <a:effectLst/>
                <a:uLnTx/>
                <a:uFillTx/>
                <a:latin typeface="Helvetica Light"/>
                <a:sym typeface="Helvetica Light"/>
              </a:rPr>
              <a:t>From agreement to ‘the average’</a:t>
            </a:r>
          </a:p>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a:ln>
                <a:noFill/>
              </a:ln>
              <a:solidFill>
                <a:srgbClr val="FFFFFF">
                  <a:alpha val="80000"/>
                </a:srgbClr>
              </a:solidFill>
              <a:effectLst/>
              <a:uLnTx/>
              <a:uFillTx/>
              <a:latin typeface="Helvetica Light"/>
              <a:sym typeface="Helvetica Light"/>
            </a:endParaRP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a:ln>
                  <a:noFill/>
                </a:ln>
                <a:solidFill>
                  <a:srgbClr val="FFFFFF">
                    <a:alpha val="80000"/>
                  </a:srgbClr>
                </a:solidFill>
                <a:effectLst/>
                <a:uLnTx/>
                <a:uFillTx/>
                <a:latin typeface="Helvetica Light"/>
                <a:sym typeface="Helvetica Light"/>
              </a:rPr>
              <a:t>CJEU in </a:t>
            </a:r>
            <a:r>
              <a:rPr kumimoji="0" lang="en-US" sz="3000" b="0" i="1" u="none" strike="noStrike" kern="1200" cap="none" spc="0" normalizeH="0" baseline="0" noProof="0">
                <a:ln>
                  <a:noFill/>
                </a:ln>
                <a:solidFill>
                  <a:srgbClr val="FFFFFF">
                    <a:alpha val="80000"/>
                  </a:srgbClr>
                </a:solidFill>
                <a:effectLst/>
                <a:uLnTx/>
                <a:uFillTx/>
                <a:latin typeface="Helvetica Light"/>
                <a:sym typeface="Helvetica Light"/>
              </a:rPr>
              <a:t>Costea, Schrems, </a:t>
            </a:r>
            <a:r>
              <a:rPr kumimoji="0" lang="en-US" sz="3000" b="0" i="0" u="none" strike="noStrike" kern="1200" cap="none" spc="0" normalizeH="0" baseline="0" noProof="0">
                <a:ln>
                  <a:noFill/>
                </a:ln>
                <a:solidFill>
                  <a:srgbClr val="FFFFFF">
                    <a:alpha val="80000"/>
                  </a:srgbClr>
                </a:solidFill>
                <a:effectLst/>
                <a:uLnTx/>
                <a:uFillTx/>
                <a:latin typeface="Helvetica Light"/>
                <a:sym typeface="Helvetica Light"/>
              </a:rPr>
              <a:t>and </a:t>
            </a:r>
            <a:r>
              <a:rPr kumimoji="0" lang="en-US" sz="3000" b="0" i="1" u="none" strike="noStrike" kern="1200" cap="none" spc="0" normalizeH="0" baseline="0" noProof="0">
                <a:ln>
                  <a:noFill/>
                </a:ln>
                <a:solidFill>
                  <a:srgbClr val="FFFFFF">
                    <a:alpha val="80000"/>
                  </a:srgbClr>
                </a:solidFill>
                <a:effectLst/>
                <a:uLnTx/>
                <a:uFillTx/>
                <a:latin typeface="Helvetica Light"/>
                <a:sym typeface="Helvetica Light"/>
              </a:rPr>
              <a:t>Jana Petruchová</a:t>
            </a:r>
          </a:p>
        </p:txBody>
      </p:sp>
      <p:sp>
        <p:nvSpPr>
          <p:cNvPr id="18" name="Freeform: Shape 17">
            <a:extLst>
              <a:ext uri="{FF2B5EF4-FFF2-40B4-BE49-F238E27FC236}">
                <a16:creationId xmlns:a16="http://schemas.microsoft.com/office/drawing/2014/main" id="{78B06D38-A9EF-CFF9-3BF5-93044F597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7" y="6820319"/>
            <a:ext cx="5611706" cy="200626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Freeform: Shape 19">
            <a:extLst>
              <a:ext uri="{FF2B5EF4-FFF2-40B4-BE49-F238E27FC236}">
                <a16:creationId xmlns:a16="http://schemas.microsoft.com/office/drawing/2014/main" id="{34C4D0FF-EB7F-9708-A499-21E949778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2227" y="6820319"/>
            <a:ext cx="5611706" cy="200626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10759840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8FC6B0-9D32-B835-39E0-F32AA32AA66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eckmate in a chess game">
            <a:extLst>
              <a:ext uri="{FF2B5EF4-FFF2-40B4-BE49-F238E27FC236}">
                <a16:creationId xmlns:a16="http://schemas.microsoft.com/office/drawing/2014/main" id="{0EDC767B-42D4-4EDB-BC3E-3ED4D96D4739}"/>
              </a:ext>
            </a:extLst>
          </p:cNvPr>
          <p:cNvPicPr>
            <a:picLocks noChangeAspect="1"/>
          </p:cNvPicPr>
          <p:nvPr/>
        </p:nvPicPr>
        <p:blipFill rotWithShape="1">
          <a:blip r:embed="rId2">
            <a:alphaModFix amt="50000"/>
          </a:blip>
          <a:srcRect t="965" r="1" b="1"/>
          <a:stretch>
            <a:fillRect/>
          </a:stretch>
        </p:blipFill>
        <p:spPr>
          <a:xfrm>
            <a:off x="20" y="10"/>
            <a:ext cx="13001526" cy="9753590"/>
          </a:xfrm>
          <a:prstGeom prst="rect">
            <a:avLst/>
          </a:prstGeom>
        </p:spPr>
      </p:pic>
      <p:sp>
        <p:nvSpPr>
          <p:cNvPr id="2" name="Título 1">
            <a:extLst>
              <a:ext uri="{FF2B5EF4-FFF2-40B4-BE49-F238E27FC236}">
                <a16:creationId xmlns:a16="http://schemas.microsoft.com/office/drawing/2014/main" id="{A2C948C3-366B-965F-C295-3934045EBE4F}"/>
              </a:ext>
            </a:extLst>
          </p:cNvPr>
          <p:cNvSpPr>
            <a:spLocks noGrp="1"/>
          </p:cNvSpPr>
          <p:nvPr>
            <p:ph type="title"/>
          </p:nvPr>
        </p:nvSpPr>
        <p:spPr>
          <a:xfrm>
            <a:off x="1625600" y="1596249"/>
            <a:ext cx="9753600" cy="4356608"/>
          </a:xfrm>
        </p:spPr>
        <p:txBody>
          <a:bodyPr vert="horz" lIns="91440" tIns="45720" rIns="91440" bIns="45720" rtlCol="0" anchor="b">
            <a:normAutofit/>
          </a:bodyPr>
          <a:lstStyle/>
          <a:p>
            <a:pPr defTabSz="914400">
              <a:lnSpc>
                <a:spcPct val="90000"/>
              </a:lnSpc>
              <a:spcBef>
                <a:spcPct val="0"/>
              </a:spcBef>
            </a:pPr>
            <a:r>
              <a:rPr lang="en-US" sz="8200" kern="1200">
                <a:solidFill>
                  <a:schemeClr val="bg1"/>
                </a:solidFill>
                <a:latin typeface="+mj-lt"/>
                <a:ea typeface="+mj-ea"/>
                <a:cs typeface="+mj-cs"/>
              </a:rPr>
              <a:t>Enhancing choice</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9153" y="6213152"/>
            <a:ext cx="4526495" cy="26010"/>
          </a:xfrm>
          <a:custGeom>
            <a:avLst/>
            <a:gdLst>
              <a:gd name="csX0" fmla="*/ 0 w 4526495"/>
              <a:gd name="csY0" fmla="*/ 0 h 26010"/>
              <a:gd name="csX1" fmla="*/ 510847 w 4526495"/>
              <a:gd name="csY1" fmla="*/ 0 h 26010"/>
              <a:gd name="csX2" fmla="*/ 1021695 w 4526495"/>
              <a:gd name="csY2" fmla="*/ 0 h 26010"/>
              <a:gd name="csX3" fmla="*/ 1623072 w 4526495"/>
              <a:gd name="csY3" fmla="*/ 0 h 26010"/>
              <a:gd name="csX4" fmla="*/ 2360244 w 4526495"/>
              <a:gd name="csY4" fmla="*/ 0 h 26010"/>
              <a:gd name="csX5" fmla="*/ 2916356 w 4526495"/>
              <a:gd name="csY5" fmla="*/ 0 h 26010"/>
              <a:gd name="csX6" fmla="*/ 3472468 w 4526495"/>
              <a:gd name="csY6" fmla="*/ 0 h 26010"/>
              <a:gd name="csX7" fmla="*/ 4526495 w 4526495"/>
              <a:gd name="csY7" fmla="*/ 0 h 26010"/>
              <a:gd name="csX8" fmla="*/ 4526495 w 4526495"/>
              <a:gd name="csY8" fmla="*/ 26010 h 26010"/>
              <a:gd name="csX9" fmla="*/ 3834588 w 4526495"/>
              <a:gd name="csY9" fmla="*/ 26010 h 26010"/>
              <a:gd name="csX10" fmla="*/ 3278476 w 4526495"/>
              <a:gd name="csY10" fmla="*/ 26010 h 26010"/>
              <a:gd name="csX11" fmla="*/ 2722363 w 4526495"/>
              <a:gd name="csY11" fmla="*/ 26010 h 26010"/>
              <a:gd name="csX12" fmla="*/ 2030456 w 4526495"/>
              <a:gd name="csY12" fmla="*/ 26010 h 26010"/>
              <a:gd name="csX13" fmla="*/ 1293284 w 4526495"/>
              <a:gd name="csY13" fmla="*/ 26010 h 26010"/>
              <a:gd name="csX14" fmla="*/ 782437 w 4526495"/>
              <a:gd name="csY14" fmla="*/ 26010 h 26010"/>
              <a:gd name="csX15" fmla="*/ 0 w 4526495"/>
              <a:gd name="csY15" fmla="*/ 26010 h 26010"/>
              <a:gd name="csX16" fmla="*/ 0 w 4526495"/>
              <a:gd name="csY16" fmla="*/ 0 h 260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26495" h="26010" fill="none" extrusionOk="0">
                <a:moveTo>
                  <a:pt x="0" y="0"/>
                </a:moveTo>
                <a:cubicBezTo>
                  <a:pt x="191615" y="12424"/>
                  <a:pt x="400933" y="15168"/>
                  <a:pt x="510847" y="0"/>
                </a:cubicBezTo>
                <a:cubicBezTo>
                  <a:pt x="620761" y="-15168"/>
                  <a:pt x="793894" y="21866"/>
                  <a:pt x="1021695" y="0"/>
                </a:cubicBezTo>
                <a:cubicBezTo>
                  <a:pt x="1249496" y="-21866"/>
                  <a:pt x="1486470" y="-14157"/>
                  <a:pt x="1623072" y="0"/>
                </a:cubicBezTo>
                <a:cubicBezTo>
                  <a:pt x="1759674" y="14157"/>
                  <a:pt x="2207510" y="-22127"/>
                  <a:pt x="2360244" y="0"/>
                </a:cubicBezTo>
                <a:cubicBezTo>
                  <a:pt x="2512978" y="22127"/>
                  <a:pt x="2713508" y="-3058"/>
                  <a:pt x="2916356" y="0"/>
                </a:cubicBezTo>
                <a:cubicBezTo>
                  <a:pt x="3119204" y="3058"/>
                  <a:pt x="3338586" y="-25574"/>
                  <a:pt x="3472468" y="0"/>
                </a:cubicBezTo>
                <a:cubicBezTo>
                  <a:pt x="3606350" y="25574"/>
                  <a:pt x="4308748" y="-7563"/>
                  <a:pt x="4526495" y="0"/>
                </a:cubicBezTo>
                <a:cubicBezTo>
                  <a:pt x="4526472" y="8768"/>
                  <a:pt x="4525929" y="13169"/>
                  <a:pt x="4526495" y="26010"/>
                </a:cubicBezTo>
                <a:cubicBezTo>
                  <a:pt x="4240726" y="14291"/>
                  <a:pt x="4118508" y="16596"/>
                  <a:pt x="3834588" y="26010"/>
                </a:cubicBezTo>
                <a:cubicBezTo>
                  <a:pt x="3550668" y="35424"/>
                  <a:pt x="3469094" y="26337"/>
                  <a:pt x="3278476" y="26010"/>
                </a:cubicBezTo>
                <a:cubicBezTo>
                  <a:pt x="3087858" y="25683"/>
                  <a:pt x="2998614" y="24916"/>
                  <a:pt x="2722363" y="26010"/>
                </a:cubicBezTo>
                <a:cubicBezTo>
                  <a:pt x="2446112" y="27104"/>
                  <a:pt x="2328452" y="-1734"/>
                  <a:pt x="2030456" y="26010"/>
                </a:cubicBezTo>
                <a:cubicBezTo>
                  <a:pt x="1732460" y="53754"/>
                  <a:pt x="1646339" y="33446"/>
                  <a:pt x="1293284" y="26010"/>
                </a:cubicBezTo>
                <a:cubicBezTo>
                  <a:pt x="940229" y="18574"/>
                  <a:pt x="938192" y="31686"/>
                  <a:pt x="782437" y="26010"/>
                </a:cubicBezTo>
                <a:cubicBezTo>
                  <a:pt x="626682" y="20334"/>
                  <a:pt x="323645" y="40"/>
                  <a:pt x="0" y="26010"/>
                </a:cubicBezTo>
                <a:cubicBezTo>
                  <a:pt x="494" y="16530"/>
                  <a:pt x="-1130" y="9777"/>
                  <a:pt x="0" y="0"/>
                </a:cubicBezTo>
                <a:close/>
              </a:path>
              <a:path w="4526495" h="26010" stroke="0" extrusionOk="0">
                <a:moveTo>
                  <a:pt x="0" y="0"/>
                </a:moveTo>
                <a:cubicBezTo>
                  <a:pt x="276818" y="7941"/>
                  <a:pt x="420681" y="-14696"/>
                  <a:pt x="556112" y="0"/>
                </a:cubicBezTo>
                <a:cubicBezTo>
                  <a:pt x="691543" y="14696"/>
                  <a:pt x="903918" y="19354"/>
                  <a:pt x="1066960" y="0"/>
                </a:cubicBezTo>
                <a:cubicBezTo>
                  <a:pt x="1230002" y="-19354"/>
                  <a:pt x="1385763" y="-7867"/>
                  <a:pt x="1623072" y="0"/>
                </a:cubicBezTo>
                <a:cubicBezTo>
                  <a:pt x="1860381" y="7867"/>
                  <a:pt x="2120483" y="12778"/>
                  <a:pt x="2269714" y="0"/>
                </a:cubicBezTo>
                <a:cubicBezTo>
                  <a:pt x="2418945" y="-12778"/>
                  <a:pt x="2798494" y="-20338"/>
                  <a:pt x="2961621" y="0"/>
                </a:cubicBezTo>
                <a:cubicBezTo>
                  <a:pt x="3124748" y="20338"/>
                  <a:pt x="3449356" y="34348"/>
                  <a:pt x="3698793" y="0"/>
                </a:cubicBezTo>
                <a:cubicBezTo>
                  <a:pt x="3948230" y="-34348"/>
                  <a:pt x="4181749" y="11685"/>
                  <a:pt x="4526495" y="0"/>
                </a:cubicBezTo>
                <a:cubicBezTo>
                  <a:pt x="4526639" y="8007"/>
                  <a:pt x="4525913" y="15867"/>
                  <a:pt x="4526495" y="26010"/>
                </a:cubicBezTo>
                <a:cubicBezTo>
                  <a:pt x="4382318" y="24645"/>
                  <a:pt x="3977483" y="48164"/>
                  <a:pt x="3834588" y="26010"/>
                </a:cubicBezTo>
                <a:cubicBezTo>
                  <a:pt x="3691693" y="3856"/>
                  <a:pt x="3296161" y="-6050"/>
                  <a:pt x="3097416" y="26010"/>
                </a:cubicBezTo>
                <a:cubicBezTo>
                  <a:pt x="2898671" y="58070"/>
                  <a:pt x="2531759" y="9653"/>
                  <a:pt x="2360244" y="26010"/>
                </a:cubicBezTo>
                <a:cubicBezTo>
                  <a:pt x="2188729" y="42367"/>
                  <a:pt x="2064184" y="10011"/>
                  <a:pt x="1849397" y="26010"/>
                </a:cubicBezTo>
                <a:cubicBezTo>
                  <a:pt x="1634610" y="42009"/>
                  <a:pt x="1362964" y="37247"/>
                  <a:pt x="1157489" y="26010"/>
                </a:cubicBezTo>
                <a:cubicBezTo>
                  <a:pt x="952014" y="14773"/>
                  <a:pt x="739583" y="-4022"/>
                  <a:pt x="556112" y="26010"/>
                </a:cubicBezTo>
                <a:cubicBezTo>
                  <a:pt x="372641" y="56042"/>
                  <a:pt x="167676" y="3301"/>
                  <a:pt x="0" y="26010"/>
                </a:cubicBezTo>
                <a:cubicBezTo>
                  <a:pt x="643" y="19183"/>
                  <a:pt x="-772" y="9742"/>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56862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8DAF13-37F6-BE94-4A02-4C9178B08A84}"/>
            </a:ext>
          </a:extLst>
        </p:cNvPr>
        <p:cNvGrpSpPr/>
        <p:nvPr/>
      </p:nvGrpSpPr>
      <p:grpSpPr>
        <a:xfrm>
          <a:off x="0" y="0"/>
          <a:ext cx="0" cy="0"/>
          <a:chOff x="0" y="0"/>
          <a:chExt cx="0" cy="0"/>
        </a:xfrm>
      </p:grpSpPr>
      <p:pic>
        <p:nvPicPr>
          <p:cNvPr id="5" name="Picture 3" descr="Balanceo de piedras sobre una madera">
            <a:extLst>
              <a:ext uri="{FF2B5EF4-FFF2-40B4-BE49-F238E27FC236}">
                <a16:creationId xmlns:a16="http://schemas.microsoft.com/office/drawing/2014/main" id="{FA4FCAD7-9870-FD6B-4B15-798B7070EF95}"/>
              </a:ext>
            </a:extLst>
          </p:cNvPr>
          <p:cNvPicPr>
            <a:picLocks noChangeAspect="1"/>
          </p:cNvPicPr>
          <p:nvPr/>
        </p:nvPicPr>
        <p:blipFill>
          <a:blip r:embed="rId2"/>
          <a:srcRect l="19233" r="777" b="1"/>
          <a:stretch>
            <a:fillRect/>
          </a:stretch>
        </p:blipFill>
        <p:spPr>
          <a:xfrm>
            <a:off x="20" y="-10835"/>
            <a:ext cx="13004778" cy="9795361"/>
          </a:xfrm>
          <a:prstGeom prst="rect">
            <a:avLst/>
          </a:prstGeom>
        </p:spPr>
      </p:pic>
      <p:sp>
        <p:nvSpPr>
          <p:cNvPr id="8"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837"/>
            <a:ext cx="5937699" cy="9795361"/>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45425" y="2134577"/>
            <a:ext cx="9795364" cy="5504506"/>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0877"/>
            <a:ext cx="2218147" cy="9764475"/>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220562" y="4364460"/>
            <a:ext cx="4804969" cy="5389140"/>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359527" y="-9223"/>
            <a:ext cx="3655637" cy="9784526"/>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94437" y="660727"/>
            <a:ext cx="5236656" cy="13025534"/>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10864"/>
            <a:ext cx="5205144" cy="9795374"/>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EA970F1-6590-28AF-F438-357EDF62F60F}"/>
              </a:ext>
            </a:extLst>
          </p:cNvPr>
          <p:cNvSpPr>
            <a:spLocks noGrp="1"/>
          </p:cNvSpPr>
          <p:nvPr>
            <p:ph type="title"/>
          </p:nvPr>
        </p:nvSpPr>
        <p:spPr>
          <a:xfrm>
            <a:off x="916296" y="3065156"/>
            <a:ext cx="4437582" cy="4038077"/>
          </a:xfrm>
        </p:spPr>
        <p:txBody>
          <a:bodyPr vert="horz" lIns="91440" tIns="45720" rIns="91440" bIns="45720" rtlCol="0" anchor="b">
            <a:normAutofit/>
          </a:bodyPr>
          <a:lstStyle/>
          <a:p>
            <a:pPr algn="l" defTabSz="914400">
              <a:lnSpc>
                <a:spcPct val="90000"/>
              </a:lnSpc>
              <a:spcBef>
                <a:spcPct val="0"/>
              </a:spcBef>
            </a:pPr>
            <a:r>
              <a:rPr lang="en-US" sz="5000" kern="1200">
                <a:solidFill>
                  <a:srgbClr val="FFFFFF"/>
                </a:solidFill>
                <a:latin typeface="+mj-lt"/>
                <a:ea typeface="+mj-ea"/>
                <a:cs typeface="+mj-cs"/>
              </a:rPr>
              <a:t>Unfair practices</a:t>
            </a:r>
          </a:p>
        </p:txBody>
      </p:sp>
    </p:spTree>
    <p:extLst>
      <p:ext uri="{BB962C8B-B14F-4D97-AF65-F5344CB8AC3E}">
        <p14:creationId xmlns:p14="http://schemas.microsoft.com/office/powerpoint/2010/main" val="2601774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858317" y="2055813"/>
            <a:ext cx="3857980" cy="6224458"/>
          </a:xfrm>
        </p:spPr>
        <p:txBody>
          <a:bodyPr vert="horz" lIns="91440" tIns="45720" rIns="91440" bIns="45720" rtlCol="0" anchor="ctr">
            <a:normAutofit/>
          </a:bodyPr>
          <a:lstStyle/>
          <a:p>
            <a:pPr algn="l" defTabSz="914400">
              <a:lnSpc>
                <a:spcPct val="90000"/>
              </a:lnSpc>
              <a:spcBef>
                <a:spcPct val="0"/>
              </a:spcBef>
            </a:pPr>
            <a:r>
              <a:rPr lang="en-US" sz="6000" kern="1200">
                <a:solidFill>
                  <a:schemeClr val="tx1"/>
                </a:solidFill>
                <a:latin typeface="+mj-lt"/>
                <a:ea typeface="+mj-ea"/>
                <a:cs typeface="+mj-cs"/>
              </a:rPr>
              <a:t>Consumer Law</a:t>
            </a:r>
            <a:endParaRPr lang="en-US" sz="6000" kern="1200" dirty="0">
              <a:solidFill>
                <a:schemeClr val="tx1"/>
              </a:solidFill>
              <a:latin typeface="+mj-lt"/>
              <a:ea typeface="+mj-ea"/>
              <a:cs typeface="+mj-cs"/>
            </a:endParaRP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4811" y="0"/>
            <a:ext cx="7766737" cy="97536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5528" y="0"/>
            <a:ext cx="7466020" cy="97536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FE606001-D5BD-48EC-8C55-EED093B0C11A}"/>
              </a:ext>
            </a:extLst>
          </p:cNvPr>
          <p:cNvSpPr txBox="1"/>
          <p:nvPr/>
        </p:nvSpPr>
        <p:spPr>
          <a:xfrm>
            <a:off x="6502400" y="1989734"/>
            <a:ext cx="5868622" cy="635934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fontScale="92500"/>
          </a:bodyPr>
          <a:lstStyle/>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a:ln>
                  <a:noFill/>
                </a:ln>
                <a:solidFill>
                  <a:srgbClr val="000000"/>
                </a:solidFill>
                <a:effectLst/>
                <a:uLnTx/>
                <a:uFillTx/>
                <a:latin typeface="Helvetica Light"/>
                <a:sym typeface="Helvetica Light"/>
              </a:rPr>
              <a:t>UCPD (2005/29)</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a:ln>
                  <a:noFill/>
                </a:ln>
                <a:solidFill>
                  <a:srgbClr val="000000"/>
                </a:solidFill>
                <a:effectLst/>
                <a:uLnTx/>
                <a:uFillTx/>
                <a:latin typeface="Helvetica Light"/>
                <a:sym typeface="Helvetica Light"/>
              </a:rPr>
              <a:t>Misleading actions</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a:ln>
                  <a:noFill/>
                </a:ln>
                <a:solidFill>
                  <a:srgbClr val="000000"/>
                </a:solidFill>
                <a:effectLst/>
                <a:uLnTx/>
                <a:uFillTx/>
                <a:latin typeface="Helvetica Light"/>
                <a:sym typeface="Helvetica Light"/>
              </a:rPr>
              <a:t>1.   A commercial practice shall be regarded as misleading if it contains false </a:t>
            </a:r>
            <a:r>
              <a:rPr kumimoji="0" lang="en-US" sz="2700" b="1" i="0" u="none" strike="noStrike" kern="1200" cap="none" spc="0" normalizeH="0" baseline="0" noProof="0">
                <a:ln>
                  <a:noFill/>
                </a:ln>
                <a:solidFill>
                  <a:srgbClr val="000000"/>
                </a:solidFill>
                <a:effectLst/>
                <a:uLnTx/>
                <a:uFillTx/>
                <a:latin typeface="Helvetica Light"/>
                <a:sym typeface="Helvetica Light"/>
              </a:rPr>
              <a:t>information</a:t>
            </a:r>
            <a:r>
              <a:rPr kumimoji="0" lang="en-US" sz="2700" b="0" i="0" u="none" strike="noStrike" kern="1200" cap="none" spc="0" normalizeH="0" baseline="0" noProof="0">
                <a:ln>
                  <a:noFill/>
                </a:ln>
                <a:solidFill>
                  <a:srgbClr val="000000"/>
                </a:solidFill>
                <a:effectLst/>
                <a:uLnTx/>
                <a:uFillTx/>
                <a:latin typeface="Helvetica Light"/>
                <a:sym typeface="Helvetica Light"/>
              </a:rPr>
              <a:t> and is therefore untruthful or in any way, including overall presentation, deceives or is </a:t>
            </a:r>
            <a:r>
              <a:rPr kumimoji="0" lang="en-US" sz="2700" b="1" i="0" u="none" strike="noStrike" kern="1200" cap="none" spc="0" normalizeH="0" baseline="0" noProof="0">
                <a:ln>
                  <a:noFill/>
                </a:ln>
                <a:solidFill>
                  <a:srgbClr val="000000"/>
                </a:solidFill>
                <a:effectLst/>
                <a:uLnTx/>
                <a:uFillTx/>
                <a:latin typeface="Helvetica Light"/>
                <a:sym typeface="Helvetica Light"/>
              </a:rPr>
              <a:t>likely to deceive the average consumer</a:t>
            </a:r>
            <a:r>
              <a:rPr kumimoji="0" lang="en-US" sz="2700" b="0" i="0" u="none" strike="noStrike" kern="1200" cap="none" spc="0" normalizeH="0" baseline="0" noProof="0">
                <a:ln>
                  <a:noFill/>
                </a:ln>
                <a:solidFill>
                  <a:srgbClr val="000000"/>
                </a:solidFill>
                <a:effectLst/>
                <a:uLnTx/>
                <a:uFillTx/>
                <a:latin typeface="Helvetica Light"/>
                <a:sym typeface="Helvetica Light"/>
              </a:rPr>
              <a:t>, even if the information is factually correct, in relation to one or more of the following elements, and in either case causes or is likely to cause him to take a transactional decision that he would not have taken otherwise:</a:t>
            </a: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p:txBody>
      </p:sp>
    </p:spTree>
    <p:extLst>
      <p:ext uri="{BB962C8B-B14F-4D97-AF65-F5344CB8AC3E}">
        <p14:creationId xmlns:p14="http://schemas.microsoft.com/office/powerpoint/2010/main" val="4126977562"/>
      </p:ext>
    </p:extLst>
  </p:cSld>
  <p:clrMapOvr>
    <a:overrideClrMapping bg1="dk1" tx1="lt1" bg2="dk2" tx2="lt2" accent1="accent1" accent2="accent2" accent3="accent3" accent4="accent4" accent5="accent5" accent6="accent6" hlink="hlink" folHlink="folHlink"/>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858317" y="2055813"/>
            <a:ext cx="3857980" cy="6224458"/>
          </a:xfrm>
        </p:spPr>
        <p:txBody>
          <a:bodyPr vert="horz" lIns="91440" tIns="45720" rIns="91440" bIns="45720" rtlCol="0" anchor="ctr">
            <a:normAutofit/>
          </a:bodyPr>
          <a:lstStyle/>
          <a:p>
            <a:pPr algn="l" defTabSz="914400">
              <a:lnSpc>
                <a:spcPct val="90000"/>
              </a:lnSpc>
              <a:spcBef>
                <a:spcPct val="0"/>
              </a:spcBef>
            </a:pPr>
            <a:r>
              <a:rPr lang="en-US" sz="6000" kern="1200" dirty="0">
                <a:solidFill>
                  <a:schemeClr val="tx1"/>
                </a:solidFill>
                <a:latin typeface="+mj-lt"/>
                <a:ea typeface="+mj-ea"/>
                <a:cs typeface="+mj-cs"/>
              </a:rPr>
              <a:t>Consumer Law</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4811" y="0"/>
            <a:ext cx="7766737" cy="97536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5528" y="0"/>
            <a:ext cx="7466020" cy="97536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FE606001-D5BD-48EC-8C55-EED093B0C11A}"/>
              </a:ext>
            </a:extLst>
          </p:cNvPr>
          <p:cNvSpPr txBox="1"/>
          <p:nvPr/>
        </p:nvSpPr>
        <p:spPr>
          <a:xfrm>
            <a:off x="6502400" y="1989734"/>
            <a:ext cx="5868622" cy="635934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fontScale="92500"/>
          </a:bodyPr>
          <a:lstStyle/>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Article 7</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Misleading omissions</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1.   A commercial practice shall be regarded as misleading if, in its factual context, taking account of all its features and circumstances and the limitations of the communication medium, it omits material information that the </a:t>
            </a:r>
            <a:r>
              <a:rPr kumimoji="0" lang="en-US" sz="2700" b="1" i="0" u="none" strike="noStrike" kern="1200" cap="none" spc="0" normalizeH="0" baseline="0" noProof="0" dirty="0">
                <a:ln>
                  <a:noFill/>
                </a:ln>
                <a:solidFill>
                  <a:srgbClr val="000000"/>
                </a:solidFill>
                <a:effectLst/>
                <a:uLnTx/>
                <a:uFillTx/>
                <a:latin typeface="Helvetica Light"/>
                <a:sym typeface="Helvetica Light"/>
              </a:rPr>
              <a:t>average consumer needs</a:t>
            </a:r>
            <a:r>
              <a:rPr kumimoji="0" lang="en-US" sz="2700" b="0" i="0" u="none" strike="noStrike" kern="1200" cap="none" spc="0" normalizeH="0" baseline="0" noProof="0" dirty="0">
                <a:ln>
                  <a:noFill/>
                </a:ln>
                <a:solidFill>
                  <a:srgbClr val="000000"/>
                </a:solidFill>
                <a:effectLst/>
                <a:uLnTx/>
                <a:uFillTx/>
                <a:latin typeface="Helvetica Light"/>
                <a:sym typeface="Helvetica Light"/>
              </a:rPr>
              <a:t>, according to the context, to take an informed transactional decision and thereby causes or is likely to cause the </a:t>
            </a:r>
            <a:r>
              <a:rPr kumimoji="0" lang="en-US" sz="2700" b="1" i="0" u="none" strike="noStrike" kern="1200" cap="none" spc="0" normalizeH="0" baseline="0" noProof="0" dirty="0">
                <a:ln>
                  <a:noFill/>
                </a:ln>
                <a:solidFill>
                  <a:srgbClr val="000000"/>
                </a:solidFill>
                <a:effectLst/>
                <a:uLnTx/>
                <a:uFillTx/>
                <a:latin typeface="Helvetica Light"/>
                <a:sym typeface="Helvetica Light"/>
              </a:rPr>
              <a:t>average consumer to take a transactional decision </a:t>
            </a:r>
            <a:r>
              <a:rPr kumimoji="0" lang="en-US" sz="2700" b="0" i="0" u="none" strike="noStrike" kern="1200" cap="none" spc="0" normalizeH="0" baseline="0" noProof="0" dirty="0">
                <a:ln>
                  <a:noFill/>
                </a:ln>
                <a:solidFill>
                  <a:srgbClr val="000000"/>
                </a:solidFill>
                <a:effectLst/>
                <a:uLnTx/>
                <a:uFillTx/>
                <a:latin typeface="Helvetica Light"/>
                <a:sym typeface="Helvetica Light"/>
              </a:rPr>
              <a:t>that he would not have taken otherwise.</a:t>
            </a:r>
          </a:p>
        </p:txBody>
      </p:sp>
    </p:spTree>
    <p:extLst>
      <p:ext uri="{BB962C8B-B14F-4D97-AF65-F5344CB8AC3E}">
        <p14:creationId xmlns:p14="http://schemas.microsoft.com/office/powerpoint/2010/main" val="2283720822"/>
      </p:ext>
    </p:extLst>
  </p:cSld>
  <p:clrMapOvr>
    <a:overrideClrMapping bg1="dk1" tx1="lt1" bg2="dk2" tx2="lt2" accent1="accent1" accent2="accent2" accent3="accent3" accent4="accent4" accent5="accent5" accent6="accent6" hlink="hlink" folHlink="folHlink"/>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858317" y="2055813"/>
            <a:ext cx="3857980" cy="6224458"/>
          </a:xfrm>
        </p:spPr>
        <p:txBody>
          <a:bodyPr vert="horz" lIns="91440" tIns="45720" rIns="91440" bIns="45720" rtlCol="0" anchor="ctr">
            <a:normAutofit/>
          </a:bodyPr>
          <a:lstStyle/>
          <a:p>
            <a:pPr algn="l" defTabSz="914400">
              <a:lnSpc>
                <a:spcPct val="90000"/>
              </a:lnSpc>
              <a:spcBef>
                <a:spcPct val="0"/>
              </a:spcBef>
            </a:pPr>
            <a:r>
              <a:rPr lang="en-US" sz="6000" kern="1200" dirty="0">
                <a:solidFill>
                  <a:schemeClr val="tx1"/>
                </a:solidFill>
                <a:latin typeface="+mj-lt"/>
                <a:ea typeface="+mj-ea"/>
                <a:cs typeface="+mj-cs"/>
              </a:rPr>
              <a:t>Consumer Law</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4811" y="0"/>
            <a:ext cx="7766737" cy="97536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5528" y="0"/>
            <a:ext cx="7466020" cy="97536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FE606001-D5BD-48EC-8C55-EED093B0C11A}"/>
              </a:ext>
            </a:extLst>
          </p:cNvPr>
          <p:cNvSpPr txBox="1"/>
          <p:nvPr/>
        </p:nvSpPr>
        <p:spPr>
          <a:xfrm>
            <a:off x="6502400" y="1989734"/>
            <a:ext cx="5868622" cy="635934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fontScale="92500" lnSpcReduction="10000"/>
          </a:bodyPr>
          <a:lstStyle/>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Article 8</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Aggressive commercial practices</a:t>
            </a:r>
          </a:p>
          <a:p>
            <a:pPr marL="514350" marR="0" lvl="0" indent="0" algn="l" defTabSz="914400" rtl="0" eaLnBrk="1" fontAlgn="auto" latinLnBrk="0" hangingPunct="1">
              <a:lnSpc>
                <a:spcPct val="90000"/>
              </a:lnSpc>
              <a:spcBef>
                <a:spcPts val="0"/>
              </a:spcBef>
              <a:spcAft>
                <a:spcPts val="60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14350" marR="0" lvl="0" indent="0" algn="l" defTabSz="914400" rtl="0" eaLnBrk="1" fontAlgn="auto" latinLnBrk="0" hangingPunct="1">
              <a:lnSpc>
                <a:spcPct val="90000"/>
              </a:lnSpc>
              <a:spcBef>
                <a:spcPts val="0"/>
              </a:spcBef>
              <a:spcAft>
                <a:spcPts val="60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Helvetica Light"/>
                <a:sym typeface="Helvetica Light"/>
              </a:rPr>
              <a:t>A commercial practice shall be regarded as aggressive if, in its factual context, taking account of all its features and circumstances, by harassment, coercion, including the use of physical force, or undue influence, it significantly impairs or is likely to </a:t>
            </a:r>
            <a:r>
              <a:rPr kumimoji="0" lang="en-US" sz="2700" b="1" i="0" u="none" strike="noStrike" kern="1200" cap="none" spc="0" normalizeH="0" baseline="0" noProof="0" dirty="0">
                <a:ln>
                  <a:noFill/>
                </a:ln>
                <a:solidFill>
                  <a:srgbClr val="000000"/>
                </a:solidFill>
                <a:effectLst/>
                <a:uLnTx/>
                <a:uFillTx/>
                <a:latin typeface="Helvetica Light"/>
                <a:sym typeface="Helvetica Light"/>
              </a:rPr>
              <a:t>significantly impair the average consumer's freedom </a:t>
            </a:r>
            <a:r>
              <a:rPr kumimoji="0" lang="en-US" sz="2700" b="0" i="0" u="none" strike="noStrike" kern="1200" cap="none" spc="0" normalizeH="0" baseline="0" noProof="0" dirty="0">
                <a:ln>
                  <a:noFill/>
                </a:ln>
                <a:solidFill>
                  <a:srgbClr val="000000"/>
                </a:solidFill>
                <a:effectLst/>
                <a:uLnTx/>
                <a:uFillTx/>
                <a:latin typeface="Helvetica Light"/>
                <a:sym typeface="Helvetica Light"/>
              </a:rPr>
              <a:t>of choice or conduct with regard to the product and thereby causes him or is likely to cause him to take a transactional decision that he would not have taken otherwise.</a:t>
            </a:r>
          </a:p>
        </p:txBody>
      </p:sp>
    </p:spTree>
    <p:extLst>
      <p:ext uri="{BB962C8B-B14F-4D97-AF65-F5344CB8AC3E}">
        <p14:creationId xmlns:p14="http://schemas.microsoft.com/office/powerpoint/2010/main" val="121058779"/>
      </p:ext>
    </p:extLst>
  </p:cSld>
  <p:clrMapOvr>
    <a:overrideClrMapping bg1="dk1" tx1="lt1" bg2="dk2" tx2="lt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4F82F96-DB08-4FF0-B9E9-BDD5B9DFC660}"/>
              </a:ext>
            </a:extLst>
          </p:cNvPr>
          <p:cNvSpPr>
            <a:spLocks noGrp="1"/>
          </p:cNvSpPr>
          <p:nvPr>
            <p:ph type="title"/>
          </p:nvPr>
        </p:nvSpPr>
        <p:spPr>
          <a:xfrm>
            <a:off x="7317083" y="978195"/>
            <a:ext cx="4954933" cy="8102009"/>
          </a:xfrm>
        </p:spPr>
        <p:txBody>
          <a:bodyPr vert="horz" lIns="91440" tIns="45720" rIns="91440" bIns="45720" rtlCol="0" anchor="b">
            <a:noAutofit/>
          </a:bodyPr>
          <a:lstStyle/>
          <a:p>
            <a:pPr algn="l" defTabSz="914400">
              <a:lnSpc>
                <a:spcPct val="90000"/>
              </a:lnSpc>
              <a:spcBef>
                <a:spcPct val="0"/>
              </a:spcBef>
            </a:pPr>
            <a:r>
              <a:rPr lang="en-US" sz="3600" b="1" kern="1200" dirty="0">
                <a:solidFill>
                  <a:schemeClr val="bg1"/>
                </a:solidFill>
                <a:latin typeface="+mj-lt"/>
                <a:ea typeface="+mj-ea"/>
                <a:cs typeface="+mj-cs"/>
              </a:rPr>
              <a:t>Outline</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1. Consumer law</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r>
              <a:rPr lang="en-US" sz="3600" kern="1200" dirty="0">
                <a:solidFill>
                  <a:schemeClr val="bg1"/>
                </a:solidFill>
                <a:latin typeface="+mj-lt"/>
                <a:ea typeface="+mj-ea"/>
                <a:cs typeface="+mj-cs"/>
              </a:rPr>
              <a:t>2. Consumer law in the digital age</a:t>
            </a: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br>
              <a:rPr lang="en-US" sz="3600" kern="1200" dirty="0">
                <a:solidFill>
                  <a:schemeClr val="bg1"/>
                </a:solidFill>
                <a:latin typeface="+mj-lt"/>
                <a:ea typeface="+mj-ea"/>
                <a:cs typeface="+mj-cs"/>
              </a:rPr>
            </a:br>
            <a:endParaRPr lang="en-US" sz="3600" kern="1200" dirty="0">
              <a:solidFill>
                <a:schemeClr val="bg1"/>
              </a:solidFill>
              <a:latin typeface="+mj-lt"/>
              <a:ea typeface="+mj-ea"/>
              <a:cs typeface="+mj-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84300" cy="97536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25764" cy="97536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41277F9D-D158-4D73-8E34-B0536B7AD5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340" y="1745028"/>
            <a:ext cx="4317700" cy="4317700"/>
          </a:xfrm>
          <a:prstGeom prst="rect">
            <a:avLst/>
          </a:prstGeom>
        </p:spPr>
      </p:pic>
    </p:spTree>
    <p:extLst>
      <p:ext uri="{BB962C8B-B14F-4D97-AF65-F5344CB8AC3E}">
        <p14:creationId xmlns:p14="http://schemas.microsoft.com/office/powerpoint/2010/main" val="299298357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1AF8B-BD4C-8DB0-F11A-59458B2D2322}"/>
              </a:ext>
            </a:extLst>
          </p:cNvPr>
          <p:cNvSpPr>
            <a:spLocks noGrp="1"/>
          </p:cNvSpPr>
          <p:nvPr>
            <p:ph type="title"/>
          </p:nvPr>
        </p:nvSpPr>
        <p:spPr>
          <a:xfrm>
            <a:off x="5296458" y="894958"/>
            <a:ext cx="7025591" cy="1829206"/>
          </a:xfrm>
        </p:spPr>
        <p:txBody>
          <a:bodyPr vert="horz" lIns="91440" tIns="45720" rIns="91440" bIns="45720" rtlCol="0" anchor="b">
            <a:normAutofit/>
          </a:bodyPr>
          <a:lstStyle/>
          <a:p>
            <a:pPr algn="l" defTabSz="914400">
              <a:lnSpc>
                <a:spcPct val="90000"/>
              </a:lnSpc>
              <a:spcBef>
                <a:spcPct val="0"/>
              </a:spcBef>
            </a:pPr>
            <a:r>
              <a:rPr lang="en-US" sz="4400" kern="1200">
                <a:solidFill>
                  <a:schemeClr val="tx1"/>
                </a:solidFill>
                <a:latin typeface="+mj-lt"/>
                <a:ea typeface="+mj-ea"/>
                <a:cs typeface="+mj-cs"/>
              </a:rPr>
              <a:t>Surfing online</a:t>
            </a:r>
          </a:p>
        </p:txBody>
      </p:sp>
      <p:sp>
        <p:nvSpPr>
          <p:cNvPr id="3" name="CuadroTexto 2">
            <a:extLst>
              <a:ext uri="{FF2B5EF4-FFF2-40B4-BE49-F238E27FC236}">
                <a16:creationId xmlns:a16="http://schemas.microsoft.com/office/drawing/2014/main" id="{ABBEC00D-C25A-0206-BA27-798393C491A1}"/>
              </a:ext>
            </a:extLst>
          </p:cNvPr>
          <p:cNvSpPr txBox="1"/>
          <p:nvPr/>
        </p:nvSpPr>
        <p:spPr>
          <a:xfrm>
            <a:off x="5296459" y="3467946"/>
            <a:ext cx="7025589" cy="538370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R="0" algn="l" defTabSz="914400" fontAlgn="auto" hangingPunct="1">
              <a:lnSpc>
                <a:spcPct val="90000"/>
              </a:lnSpc>
              <a:spcBef>
                <a:spcPts val="0"/>
              </a:spcBef>
              <a:spcAft>
                <a:spcPts val="600"/>
              </a:spcAft>
              <a:buClrTx/>
              <a:buSzTx/>
              <a:tabLst/>
            </a:pPr>
            <a:r>
              <a:rPr kumimoji="0" lang="en-US" sz="3500" b="1" i="0" u="none" strike="noStrike" kern="1200" cap="none" spc="0" normalizeH="0" baseline="0" dirty="0">
                <a:ln>
                  <a:noFill/>
                </a:ln>
                <a:solidFill>
                  <a:schemeClr val="tx1"/>
                </a:solidFill>
                <a:effectLst/>
                <a:uFillTx/>
                <a:sym typeface="Helvetica Light"/>
              </a:rPr>
              <a:t>Classification of results</a:t>
            </a:r>
            <a:r>
              <a:rPr kumimoji="0" lang="en-US" sz="2500" b="0" i="0" u="none" strike="noStrike" kern="1200" cap="none" spc="0" normalizeH="0" baseline="0" dirty="0">
                <a:ln>
                  <a:noFill/>
                </a:ln>
                <a:solidFill>
                  <a:schemeClr val="tx1"/>
                </a:solidFill>
                <a:effectLst/>
                <a:uFillTx/>
                <a:sym typeface="Helvetica Light"/>
              </a:rPr>
              <a:t>: </a:t>
            </a:r>
          </a:p>
          <a:p>
            <a:pPr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2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E</a:t>
            </a:r>
            <a:r>
              <a:rPr kumimoji="0" lang="en-US" sz="3500" b="0" i="0" u="none" strike="noStrike" kern="1200" cap="none" spc="0" normalizeH="0" baseline="0" dirty="0">
                <a:ln>
                  <a:noFill/>
                </a:ln>
                <a:solidFill>
                  <a:schemeClr val="tx1"/>
                </a:solidFill>
                <a:effectLst/>
                <a:uFillTx/>
                <a:sym typeface="Helvetica Light"/>
              </a:rPr>
              <a:t>xplain (Art 7.4a UCPD). </a:t>
            </a:r>
            <a:r>
              <a:rPr kumimoji="0" lang="en-US" sz="3500" b="0" i="1" u="none" strike="noStrike" kern="1200" cap="none" spc="0" normalizeH="0" baseline="0" dirty="0">
                <a:ln>
                  <a:noFill/>
                </a:ln>
                <a:solidFill>
                  <a:schemeClr val="tx1"/>
                </a:solidFill>
                <a:effectLst/>
                <a:uFillTx/>
                <a:sym typeface="Helvetica Light"/>
              </a:rPr>
              <a:t>Not search engines</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Non-disclosure of payments (Annex I, 11a UCPD)</a:t>
            </a:r>
            <a:endParaRPr kumimoji="0" lang="en-US" sz="3500" b="0" i="0" u="none" strike="noStrike" kern="1200" cap="none" spc="0" normalizeH="0" baseline="0" dirty="0">
              <a:ln>
                <a:noFill/>
              </a:ln>
              <a:solidFill>
                <a:schemeClr val="tx1"/>
              </a:solidFill>
              <a:effectLst/>
              <a:uFillTx/>
              <a:sym typeface="Helvetica Light"/>
            </a:endParaRPr>
          </a:p>
        </p:txBody>
      </p:sp>
      <p:pic>
        <p:nvPicPr>
          <p:cNvPr id="5" name="Picture 4" descr="Adhesive notes on glass wall">
            <a:extLst>
              <a:ext uri="{FF2B5EF4-FFF2-40B4-BE49-F238E27FC236}">
                <a16:creationId xmlns:a16="http://schemas.microsoft.com/office/drawing/2014/main" id="{131044D4-E74B-4223-04B1-A5BD635051F0}"/>
              </a:ext>
            </a:extLst>
          </p:cNvPr>
          <p:cNvPicPr>
            <a:picLocks noChangeAspect="1"/>
          </p:cNvPicPr>
          <p:nvPr/>
        </p:nvPicPr>
        <p:blipFill rotWithShape="1">
          <a:blip r:embed="rId2"/>
          <a:srcRect l="32875" r="33285" b="-1"/>
          <a:stretch/>
        </p:blipFill>
        <p:spPr>
          <a:xfrm>
            <a:off x="20" y="10"/>
            <a:ext cx="4944610" cy="9753590"/>
          </a:xfrm>
          <a:prstGeom prst="rect">
            <a:avLst/>
          </a:prstGeom>
          <a:effectLst/>
        </p:spPr>
      </p:pic>
    </p:spTree>
    <p:extLst>
      <p:ext uri="{BB962C8B-B14F-4D97-AF65-F5344CB8AC3E}">
        <p14:creationId xmlns:p14="http://schemas.microsoft.com/office/powerpoint/2010/main" val="408825281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1AF8B-BD4C-8DB0-F11A-59458B2D2322}"/>
              </a:ext>
            </a:extLst>
          </p:cNvPr>
          <p:cNvSpPr>
            <a:spLocks noGrp="1"/>
          </p:cNvSpPr>
          <p:nvPr>
            <p:ph type="title"/>
          </p:nvPr>
        </p:nvSpPr>
        <p:spPr>
          <a:xfrm>
            <a:off x="5296458" y="894958"/>
            <a:ext cx="7025591" cy="1829206"/>
          </a:xfrm>
        </p:spPr>
        <p:txBody>
          <a:bodyPr vert="horz" lIns="91440" tIns="45720" rIns="91440" bIns="45720" rtlCol="0" anchor="b">
            <a:normAutofit/>
          </a:bodyPr>
          <a:lstStyle/>
          <a:p>
            <a:pPr algn="l" defTabSz="914400">
              <a:lnSpc>
                <a:spcPct val="90000"/>
              </a:lnSpc>
              <a:spcBef>
                <a:spcPct val="0"/>
              </a:spcBef>
            </a:pPr>
            <a:r>
              <a:rPr lang="en-US" sz="4400" kern="1200">
                <a:solidFill>
                  <a:schemeClr val="tx1"/>
                </a:solidFill>
                <a:latin typeface="+mj-lt"/>
                <a:ea typeface="+mj-ea"/>
                <a:cs typeface="+mj-cs"/>
              </a:rPr>
              <a:t>Surfing online</a:t>
            </a:r>
          </a:p>
        </p:txBody>
      </p:sp>
      <p:sp>
        <p:nvSpPr>
          <p:cNvPr id="3" name="CuadroTexto 2">
            <a:extLst>
              <a:ext uri="{FF2B5EF4-FFF2-40B4-BE49-F238E27FC236}">
                <a16:creationId xmlns:a16="http://schemas.microsoft.com/office/drawing/2014/main" id="{ABBEC00D-C25A-0206-BA27-798393C491A1}"/>
              </a:ext>
            </a:extLst>
          </p:cNvPr>
          <p:cNvSpPr txBox="1"/>
          <p:nvPr/>
        </p:nvSpPr>
        <p:spPr>
          <a:xfrm>
            <a:off x="5296459" y="3467946"/>
            <a:ext cx="7025589" cy="538370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R="0" algn="l" defTabSz="914400" fontAlgn="auto" hangingPunct="1">
              <a:lnSpc>
                <a:spcPct val="90000"/>
              </a:lnSpc>
              <a:spcBef>
                <a:spcPts val="0"/>
              </a:spcBef>
              <a:spcAft>
                <a:spcPts val="600"/>
              </a:spcAft>
              <a:buClrTx/>
              <a:buSzTx/>
              <a:tabLst/>
            </a:pPr>
            <a:r>
              <a:rPr kumimoji="0" lang="en-US" sz="3500" b="1" i="0" u="none" strike="noStrike" kern="1200" cap="none" spc="0" normalizeH="0" baseline="0" dirty="0">
                <a:ln>
                  <a:noFill/>
                </a:ln>
                <a:solidFill>
                  <a:schemeClr val="tx1"/>
                </a:solidFill>
                <a:effectLst/>
                <a:uFillTx/>
                <a:sym typeface="Helvetica Light"/>
              </a:rPr>
              <a:t>Reviews</a:t>
            </a:r>
            <a:r>
              <a:rPr kumimoji="0" lang="en-US" sz="2500" b="0" i="0" u="none" strike="noStrike" kern="1200" cap="none" spc="0" normalizeH="0" baseline="0" dirty="0">
                <a:ln>
                  <a:noFill/>
                </a:ln>
                <a:solidFill>
                  <a:schemeClr val="tx1"/>
                </a:solidFill>
                <a:effectLst/>
                <a:uFillTx/>
                <a:sym typeface="Helvetica Light"/>
              </a:rPr>
              <a:t>: </a:t>
            </a:r>
          </a:p>
          <a:p>
            <a:pPr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2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If and how </a:t>
            </a:r>
            <a:r>
              <a:rPr kumimoji="0" lang="en-US" sz="3500" b="0" i="0" u="none" strike="noStrike" kern="1200" cap="none" spc="0" normalizeH="0" baseline="0" dirty="0">
                <a:ln>
                  <a:noFill/>
                </a:ln>
                <a:solidFill>
                  <a:schemeClr val="tx1"/>
                </a:solidFill>
                <a:effectLst/>
                <a:uFillTx/>
                <a:sym typeface="Helvetica Light"/>
              </a:rPr>
              <a:t>(Art 7.6 UCPD)</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Lack of diligence (Annex I, 23b UCPD)</a:t>
            </a:r>
            <a:endParaRPr kumimoji="0" lang="en-US" sz="3500" b="0" i="0" u="none" strike="noStrike" kern="1200" cap="none" spc="0" normalizeH="0" baseline="0" dirty="0">
              <a:ln>
                <a:noFill/>
              </a:ln>
              <a:solidFill>
                <a:schemeClr val="tx1"/>
              </a:solidFill>
              <a:effectLst/>
              <a:uFillTx/>
              <a:sym typeface="Helvetica Light"/>
            </a:endParaRPr>
          </a:p>
        </p:txBody>
      </p:sp>
      <p:pic>
        <p:nvPicPr>
          <p:cNvPr id="5" name="Picture 4" descr="Adhesive notes on glass wall">
            <a:extLst>
              <a:ext uri="{FF2B5EF4-FFF2-40B4-BE49-F238E27FC236}">
                <a16:creationId xmlns:a16="http://schemas.microsoft.com/office/drawing/2014/main" id="{131044D4-E74B-4223-04B1-A5BD635051F0}"/>
              </a:ext>
            </a:extLst>
          </p:cNvPr>
          <p:cNvPicPr>
            <a:picLocks noChangeAspect="1"/>
          </p:cNvPicPr>
          <p:nvPr/>
        </p:nvPicPr>
        <p:blipFill rotWithShape="1">
          <a:blip r:embed="rId2"/>
          <a:srcRect l="32875" r="33285" b="-1"/>
          <a:stretch/>
        </p:blipFill>
        <p:spPr>
          <a:xfrm>
            <a:off x="20" y="10"/>
            <a:ext cx="4944610" cy="9753590"/>
          </a:xfrm>
          <a:prstGeom prst="rect">
            <a:avLst/>
          </a:prstGeom>
          <a:effectLst/>
        </p:spPr>
      </p:pic>
    </p:spTree>
    <p:extLst>
      <p:ext uri="{BB962C8B-B14F-4D97-AF65-F5344CB8AC3E}">
        <p14:creationId xmlns:p14="http://schemas.microsoft.com/office/powerpoint/2010/main" val="7683764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9894BA-DC19-123D-213D-76A863A0A9A7}"/>
            </a:ext>
          </a:extLst>
        </p:cNvPr>
        <p:cNvGrpSpPr/>
        <p:nvPr/>
      </p:nvGrpSpPr>
      <p:grpSpPr>
        <a:xfrm>
          <a:off x="0" y="0"/>
          <a:ext cx="0" cy="0"/>
          <a:chOff x="0" y="0"/>
          <a:chExt cx="0" cy="0"/>
        </a:xfrm>
      </p:grpSpPr>
      <p:pic>
        <p:nvPicPr>
          <p:cNvPr id="4" name="Picture 3" descr="Checkmate in a chess game">
            <a:extLst>
              <a:ext uri="{FF2B5EF4-FFF2-40B4-BE49-F238E27FC236}">
                <a16:creationId xmlns:a16="http://schemas.microsoft.com/office/drawing/2014/main" id="{341C8479-90F2-042F-5061-A2D658CA3F3F}"/>
              </a:ext>
            </a:extLst>
          </p:cNvPr>
          <p:cNvPicPr>
            <a:picLocks noChangeAspect="1"/>
          </p:cNvPicPr>
          <p:nvPr/>
        </p:nvPicPr>
        <p:blipFill rotWithShape="1">
          <a:blip r:embed="rId2"/>
          <a:srcRect t="566"/>
          <a:stretch>
            <a:fillRect/>
          </a:stretch>
        </p:blipFill>
        <p:spPr>
          <a:xfrm>
            <a:off x="20" y="-10835"/>
            <a:ext cx="13004778" cy="9795361"/>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837"/>
            <a:ext cx="5937699" cy="9795361"/>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145425" y="2134577"/>
            <a:ext cx="9795364" cy="5504506"/>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0877"/>
            <a:ext cx="2218147" cy="9764475"/>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220562" y="4364460"/>
            <a:ext cx="4804969" cy="5389140"/>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359527" y="-9223"/>
            <a:ext cx="3655637" cy="9784526"/>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94437" y="660727"/>
            <a:ext cx="5236656" cy="13025534"/>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10864"/>
            <a:ext cx="5205144" cy="9795374"/>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A3DAAA-B1AB-AA3C-0131-CD65A0195AC3}"/>
              </a:ext>
            </a:extLst>
          </p:cNvPr>
          <p:cNvSpPr>
            <a:spLocks noGrp="1"/>
          </p:cNvSpPr>
          <p:nvPr>
            <p:ph type="title"/>
          </p:nvPr>
        </p:nvSpPr>
        <p:spPr>
          <a:xfrm>
            <a:off x="916296" y="3065156"/>
            <a:ext cx="4437582" cy="4038077"/>
          </a:xfrm>
        </p:spPr>
        <p:txBody>
          <a:bodyPr vert="horz" lIns="91440" tIns="45720" rIns="91440" bIns="45720" rtlCol="0" anchor="b">
            <a:normAutofit/>
          </a:bodyPr>
          <a:lstStyle/>
          <a:p>
            <a:pPr algn="l" defTabSz="914400">
              <a:lnSpc>
                <a:spcPct val="90000"/>
              </a:lnSpc>
              <a:spcBef>
                <a:spcPct val="0"/>
              </a:spcBef>
            </a:pPr>
            <a:r>
              <a:rPr lang="en-US" sz="5000" kern="1200">
                <a:solidFill>
                  <a:srgbClr val="FFFFFF"/>
                </a:solidFill>
                <a:latin typeface="+mj-lt"/>
                <a:ea typeface="+mj-ea"/>
                <a:cs typeface="+mj-cs"/>
              </a:rPr>
              <a:t>Transparent terms</a:t>
            </a:r>
          </a:p>
        </p:txBody>
      </p:sp>
    </p:spTree>
    <p:extLst>
      <p:ext uri="{BB962C8B-B14F-4D97-AF65-F5344CB8AC3E}">
        <p14:creationId xmlns:p14="http://schemas.microsoft.com/office/powerpoint/2010/main" val="42129879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81A31-0672-E99E-1A19-D1FBEC6AC80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F80DD81-D912-1D84-6570-CE8BC3BFD9E0}"/>
              </a:ext>
            </a:extLst>
          </p:cNvPr>
          <p:cNvSpPr>
            <a:spLocks noGrp="1"/>
          </p:cNvSpPr>
          <p:nvPr>
            <p:ph type="title"/>
          </p:nvPr>
        </p:nvSpPr>
        <p:spPr>
          <a:xfrm>
            <a:off x="894078" y="5067977"/>
            <a:ext cx="7752691" cy="2495113"/>
          </a:xfrm>
        </p:spPr>
        <p:txBody>
          <a:bodyPr vert="horz" lIns="91440" tIns="45720" rIns="91440" bIns="45720" rtlCol="0" anchor="b">
            <a:normAutofit/>
          </a:bodyPr>
          <a:lstStyle/>
          <a:p>
            <a:pPr algn="l" defTabSz="914400">
              <a:lnSpc>
                <a:spcPct val="90000"/>
              </a:lnSpc>
              <a:spcBef>
                <a:spcPct val="0"/>
              </a:spcBef>
            </a:pPr>
            <a:r>
              <a:rPr lang="en-US" sz="5500" kern="1200">
                <a:solidFill>
                  <a:schemeClr val="tx1"/>
                </a:solidFill>
                <a:latin typeface="+mj-lt"/>
                <a:ea typeface="+mj-ea"/>
                <a:cs typeface="+mj-cs"/>
              </a:rPr>
              <a:t>The terms!</a:t>
            </a:r>
            <a:br>
              <a:rPr lang="en-US" sz="5500" kern="1200">
                <a:solidFill>
                  <a:schemeClr val="tx1"/>
                </a:solidFill>
                <a:latin typeface="+mj-lt"/>
                <a:ea typeface="+mj-ea"/>
                <a:cs typeface="+mj-cs"/>
              </a:rPr>
            </a:br>
            <a:br>
              <a:rPr lang="en-US" sz="5500" kern="1200">
                <a:solidFill>
                  <a:schemeClr val="tx1"/>
                </a:solidFill>
                <a:latin typeface="+mj-lt"/>
                <a:ea typeface="+mj-ea"/>
                <a:cs typeface="+mj-cs"/>
              </a:rPr>
            </a:br>
            <a:endParaRPr lang="en-US" sz="5500" kern="1200">
              <a:solidFill>
                <a:schemeClr val="tx1"/>
              </a:solidFill>
              <a:latin typeface="+mj-lt"/>
              <a:ea typeface="+mj-ea"/>
              <a:cs typeface="+mj-cs"/>
            </a:endParaRPr>
          </a:p>
        </p:txBody>
      </p:sp>
      <p:pic>
        <p:nvPicPr>
          <p:cNvPr id="6" name="Imagen 5">
            <a:extLst>
              <a:ext uri="{FF2B5EF4-FFF2-40B4-BE49-F238E27FC236}">
                <a16:creationId xmlns:a16="http://schemas.microsoft.com/office/drawing/2014/main" id="{B4D52E7F-02C1-BD56-A98F-8EA4653CF5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79440" y="1320314"/>
            <a:ext cx="6563360" cy="2858237"/>
          </a:xfrm>
          <a:prstGeom prst="rect">
            <a:avLst/>
          </a:prstGeom>
        </p:spPr>
      </p:pic>
    </p:spTree>
    <p:extLst>
      <p:ext uri="{BB962C8B-B14F-4D97-AF65-F5344CB8AC3E}">
        <p14:creationId xmlns:p14="http://schemas.microsoft.com/office/powerpoint/2010/main" val="21628191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AB57-71DE-6178-32A3-F888D511CA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CB9F8AA-BCE7-3672-03E0-CDA547566096}"/>
              </a:ext>
            </a:extLst>
          </p:cNvPr>
          <p:cNvSpPr>
            <a:spLocks noGrp="1"/>
          </p:cNvSpPr>
          <p:nvPr>
            <p:ph type="title"/>
          </p:nvPr>
        </p:nvSpPr>
        <p:spPr>
          <a:xfrm>
            <a:off x="633984" y="906133"/>
            <a:ext cx="4055761" cy="7475727"/>
          </a:xfrm>
        </p:spPr>
        <p:txBody>
          <a:bodyPr vert="horz" lIns="91440" tIns="45720" rIns="91440" bIns="45720" rtlCol="0" anchor="ctr">
            <a:normAutofit/>
          </a:bodyPr>
          <a:lstStyle/>
          <a:p>
            <a:pPr algn="l" defTabSz="914400">
              <a:lnSpc>
                <a:spcPct val="90000"/>
              </a:lnSpc>
              <a:spcBef>
                <a:spcPct val="0"/>
              </a:spcBef>
            </a:pPr>
            <a:r>
              <a:rPr lang="en-US" sz="6000" kern="1200" dirty="0">
                <a:solidFill>
                  <a:schemeClr val="bg1"/>
                </a:solidFill>
                <a:latin typeface="+mj-lt"/>
                <a:ea typeface="+mj-ea"/>
                <a:cs typeface="+mj-cs"/>
              </a:rPr>
              <a:t>Standard form contracts</a:t>
            </a:r>
          </a:p>
        </p:txBody>
      </p:sp>
      <p:pic>
        <p:nvPicPr>
          <p:cNvPr id="4" name="Imagen 3" descr="Captura de pantalla de un celular con texto&#10;&#10;Descripción generada automáticamente">
            <a:extLst>
              <a:ext uri="{FF2B5EF4-FFF2-40B4-BE49-F238E27FC236}">
                <a16:creationId xmlns:a16="http://schemas.microsoft.com/office/drawing/2014/main" id="{AF6F1F3A-D412-D0A3-FCCE-1A8EB70A80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8332" y="431773"/>
            <a:ext cx="7746468" cy="8562102"/>
          </a:xfrm>
          <a:prstGeom prst="rect">
            <a:avLst/>
          </a:prstGeom>
        </p:spPr>
      </p:pic>
    </p:spTree>
    <p:extLst>
      <p:ext uri="{BB962C8B-B14F-4D97-AF65-F5344CB8AC3E}">
        <p14:creationId xmlns:p14="http://schemas.microsoft.com/office/powerpoint/2010/main" val="21590789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AC79-D967-529F-A283-C80780998C1D}"/>
            </a:ext>
          </a:extLst>
        </p:cNvPr>
        <p:cNvGrpSpPr/>
        <p:nvPr/>
      </p:nvGrpSpPr>
      <p:grpSpPr>
        <a:xfrm>
          <a:off x="0" y="0"/>
          <a:ext cx="0" cy="0"/>
          <a:chOff x="0" y="0"/>
          <a:chExt cx="0" cy="0"/>
        </a:xfrm>
      </p:grpSpPr>
      <p:pic>
        <p:nvPicPr>
          <p:cNvPr id="5" name="Elementos multimedia en línea 4" title="To Read New GDPR Privacy Policies You'll Need a Football Field">
            <a:hlinkClick r:id="" action="ppaction://media"/>
            <a:extLst>
              <a:ext uri="{FF2B5EF4-FFF2-40B4-BE49-F238E27FC236}">
                <a16:creationId xmlns:a16="http://schemas.microsoft.com/office/drawing/2014/main" id="{FD0BB5E0-D8F0-67B7-BC56-191337BBF6EC}"/>
              </a:ext>
            </a:extLst>
          </p:cNvPr>
          <p:cNvPicPr>
            <a:picLocks noRot="1" noChangeAspect="1"/>
          </p:cNvPicPr>
          <p:nvPr>
            <a:videoFile r:link="rId1"/>
          </p:nvPr>
        </p:nvPicPr>
        <p:blipFill>
          <a:blip r:embed="rId3"/>
          <a:stretch>
            <a:fillRect/>
          </a:stretch>
        </p:blipFill>
        <p:spPr>
          <a:xfrm>
            <a:off x="736979" y="900752"/>
            <a:ext cx="11382233" cy="8297839"/>
          </a:xfrm>
          <a:prstGeom prst="rect">
            <a:avLst/>
          </a:prstGeom>
        </p:spPr>
      </p:pic>
    </p:spTree>
    <p:extLst>
      <p:ext uri="{BB962C8B-B14F-4D97-AF65-F5344CB8AC3E}">
        <p14:creationId xmlns:p14="http://schemas.microsoft.com/office/powerpoint/2010/main" val="40625274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F8EE3-CE5B-322D-66B0-C5CCDE2C06F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F1A4E4F-0F4D-B866-9EC8-31977FE0932B}"/>
              </a:ext>
            </a:extLst>
          </p:cNvPr>
          <p:cNvPicPr>
            <a:picLocks noChangeAspect="1"/>
          </p:cNvPicPr>
          <p:nvPr/>
        </p:nvPicPr>
        <p:blipFill rotWithShape="1">
          <a:blip r:embed="rId2"/>
          <a:srcRect t="13132" b="13689"/>
          <a:stretch/>
        </p:blipFill>
        <p:spPr>
          <a:xfrm>
            <a:off x="4141408" y="10"/>
            <a:ext cx="8863390" cy="9753590"/>
          </a:xfrm>
          <a:custGeom>
            <a:avLst/>
            <a:gdLst/>
            <a:ahLst/>
            <a:cxnLst/>
            <a:rect l="l" t="t" r="r" b="b"/>
            <a:pathLst>
              <a:path w="12192000" h="6858000">
                <a:moveTo>
                  <a:pt x="0" y="0"/>
                </a:moveTo>
                <a:lnTo>
                  <a:pt x="12192000" y="0"/>
                </a:lnTo>
                <a:lnTo>
                  <a:pt x="12192000" y="6858000"/>
                </a:lnTo>
                <a:lnTo>
                  <a:pt x="0" y="6858000"/>
                </a:lnTo>
                <a:close/>
              </a:path>
            </a:pathLst>
          </a:custGeom>
        </p:spPr>
      </p:pic>
    </p:spTree>
    <p:extLst>
      <p:ext uri="{BB962C8B-B14F-4D97-AF65-F5344CB8AC3E}">
        <p14:creationId xmlns:p14="http://schemas.microsoft.com/office/powerpoint/2010/main" val="338469383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723290" y="2723287"/>
            <a:ext cx="9753600" cy="430702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723290" y="2737705"/>
            <a:ext cx="9753599" cy="430702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74322" y="5820893"/>
            <a:ext cx="3558370" cy="430703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35186" y="1379154"/>
            <a:ext cx="4160380" cy="594340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723300" y="2708867"/>
            <a:ext cx="9753604" cy="4307024"/>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3F901-35B8-DC0F-2E31-6B7C818FD4AC}"/>
              </a:ext>
            </a:extLst>
          </p:cNvPr>
          <p:cNvSpPr>
            <a:spLocks noGrp="1"/>
          </p:cNvSpPr>
          <p:nvPr>
            <p:ph type="title"/>
          </p:nvPr>
        </p:nvSpPr>
        <p:spPr>
          <a:xfrm>
            <a:off x="497836" y="834638"/>
            <a:ext cx="3414791" cy="4817773"/>
          </a:xfrm>
        </p:spPr>
        <p:txBody>
          <a:bodyPr vert="horz" lIns="91440" tIns="45720" rIns="91440" bIns="45720" rtlCol="0" anchor="b">
            <a:normAutofit/>
          </a:bodyPr>
          <a:lstStyle/>
          <a:p>
            <a:pPr algn="r" defTabSz="914400">
              <a:lnSpc>
                <a:spcPct val="90000"/>
              </a:lnSpc>
              <a:spcBef>
                <a:spcPct val="0"/>
              </a:spcBef>
            </a:pPr>
            <a:r>
              <a:rPr lang="en-US" sz="4300" kern="1200">
                <a:solidFill>
                  <a:srgbClr val="FFFFFF"/>
                </a:solidFill>
                <a:latin typeface="+mj-lt"/>
                <a:ea typeface="+mj-ea"/>
                <a:cs typeface="+mj-cs"/>
              </a:rPr>
              <a:t>Transparency in the UCTD (Dir. 93/13)</a:t>
            </a:r>
          </a:p>
        </p:txBody>
      </p:sp>
      <p:sp>
        <p:nvSpPr>
          <p:cNvPr id="3" name="CuadroTexto 2">
            <a:extLst>
              <a:ext uri="{FF2B5EF4-FFF2-40B4-BE49-F238E27FC236}">
                <a16:creationId xmlns:a16="http://schemas.microsoft.com/office/drawing/2014/main" id="{C5634A3F-BA2B-A1FA-627D-A611356AD196}"/>
              </a:ext>
            </a:extLst>
          </p:cNvPr>
          <p:cNvSpPr txBox="1"/>
          <p:nvPr/>
        </p:nvSpPr>
        <p:spPr>
          <a:xfrm>
            <a:off x="5130942" y="923704"/>
            <a:ext cx="6992371" cy="788771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2500" b="0" i="0" u="none" strike="noStrike" kern="1200" cap="none" spc="0" normalizeH="0" baseline="0" dirty="0">
                <a:ln>
                  <a:noFill/>
                </a:ln>
                <a:solidFill>
                  <a:schemeClr val="tx1"/>
                </a:solidFill>
                <a:effectLst/>
                <a:uFillTx/>
                <a:sym typeface="Helvetica Light"/>
              </a:rPr>
              <a:t>‘</a:t>
            </a:r>
            <a:r>
              <a:rPr kumimoji="0" lang="en-US" sz="4000" b="0" i="0" u="none" strike="noStrike" kern="1200" cap="none" spc="0" normalizeH="0" baseline="0" dirty="0">
                <a:ln>
                  <a:noFill/>
                </a:ln>
                <a:solidFill>
                  <a:schemeClr val="tx1"/>
                </a:solidFill>
                <a:effectLst/>
                <a:uFillTx/>
                <a:sym typeface="Helvetica Light"/>
              </a:rPr>
              <a:t>Plain intelligible language’ (Arts 4(2) &amp; 5): </a:t>
            </a:r>
          </a:p>
          <a:p>
            <a:pPr marR="0" algn="l" defTabSz="914400" fontAlgn="auto" hangingPunct="1">
              <a:lnSpc>
                <a:spcPct val="90000"/>
              </a:lnSpc>
              <a:spcBef>
                <a:spcPts val="0"/>
              </a:spcBef>
              <a:spcAft>
                <a:spcPts val="600"/>
              </a:spcAft>
              <a:buClrTx/>
              <a:buSzTx/>
              <a:tabLst/>
            </a:pPr>
            <a:endParaRPr lang="en-US" sz="4000" kern="1200" dirty="0">
              <a:solidFill>
                <a:schemeClr val="tx1"/>
              </a:solidFill>
            </a:endParaRPr>
          </a:p>
          <a:p>
            <a:pPr marR="0" algn="l" defTabSz="914400" fontAlgn="auto" hangingPunct="1">
              <a:lnSpc>
                <a:spcPct val="90000"/>
              </a:lnSpc>
              <a:spcBef>
                <a:spcPts val="0"/>
              </a:spcBef>
              <a:spcAft>
                <a:spcPts val="600"/>
              </a:spcAft>
              <a:buClrTx/>
              <a:buSzTx/>
              <a:tabLst/>
            </a:pPr>
            <a:r>
              <a:rPr kumimoji="0" lang="en-US" sz="4000" b="0" i="1" u="none" strike="noStrike" kern="1200" cap="none" spc="0" normalizeH="0" baseline="0" dirty="0">
                <a:ln>
                  <a:noFill/>
                </a:ln>
                <a:solidFill>
                  <a:schemeClr val="tx1"/>
                </a:solidFill>
                <a:effectLst/>
                <a:uFillTx/>
                <a:sym typeface="Helvetica Light"/>
              </a:rPr>
              <a:t>that an average consumer can foresee the economic consequences of a term</a:t>
            </a:r>
            <a:r>
              <a:rPr kumimoji="0" lang="en-US" sz="4000" b="0" i="0" u="none" strike="noStrike" kern="1200" cap="none" spc="0" normalizeH="0" baseline="0" dirty="0">
                <a:ln>
                  <a:noFill/>
                </a:ln>
                <a:solidFill>
                  <a:schemeClr val="tx1"/>
                </a:solidFill>
                <a:effectLst/>
                <a:uFillTx/>
                <a:sym typeface="Helvetica Light"/>
              </a:rPr>
              <a:t> (CJEU in </a:t>
            </a:r>
            <a:r>
              <a:rPr kumimoji="0" lang="en-US" sz="4000" b="0" u="none" strike="noStrike" kern="1200" cap="none" spc="0" normalizeH="0" baseline="0" dirty="0" err="1">
                <a:ln>
                  <a:noFill/>
                </a:ln>
                <a:solidFill>
                  <a:schemeClr val="tx1"/>
                </a:solidFill>
                <a:effectLst/>
                <a:uFillTx/>
                <a:sym typeface="Helvetica Light"/>
              </a:rPr>
              <a:t>Kásler</a:t>
            </a:r>
            <a:r>
              <a:rPr kumimoji="0" lang="en-US" sz="2500" b="0" i="0" u="none" strike="noStrike" kern="1200" cap="none" spc="0" normalizeH="0" baseline="0" dirty="0">
                <a:ln>
                  <a:noFill/>
                </a:ln>
                <a:solidFill>
                  <a:schemeClr val="tx1"/>
                </a:solidFill>
                <a:effectLst/>
                <a:uFillTx/>
                <a:sym typeface="Helvetica Light"/>
              </a:rPr>
              <a:t>)</a:t>
            </a:r>
          </a:p>
        </p:txBody>
      </p:sp>
    </p:spTree>
    <p:extLst>
      <p:ext uri="{BB962C8B-B14F-4D97-AF65-F5344CB8AC3E}">
        <p14:creationId xmlns:p14="http://schemas.microsoft.com/office/powerpoint/2010/main" val="178874885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CF3B0C-D836-665A-9621-11AE15A56D4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eckmate in a chess game">
            <a:extLst>
              <a:ext uri="{FF2B5EF4-FFF2-40B4-BE49-F238E27FC236}">
                <a16:creationId xmlns:a16="http://schemas.microsoft.com/office/drawing/2014/main" id="{F8621E61-9ED2-6AFE-7487-0770B2F7F2F8}"/>
              </a:ext>
            </a:extLst>
          </p:cNvPr>
          <p:cNvPicPr>
            <a:picLocks noChangeAspect="1"/>
          </p:cNvPicPr>
          <p:nvPr/>
        </p:nvPicPr>
        <p:blipFill rotWithShape="1">
          <a:blip r:embed="rId2"/>
          <a:srcRect t="990"/>
          <a:stretch>
            <a:fillRect/>
          </a:stretch>
        </p:blipFill>
        <p:spPr>
          <a:xfrm>
            <a:off x="20" y="10"/>
            <a:ext cx="13004780" cy="97535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832467" y="1192108"/>
            <a:ext cx="7571371" cy="646976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ítulo 1">
            <a:extLst>
              <a:ext uri="{FF2B5EF4-FFF2-40B4-BE49-F238E27FC236}">
                <a16:creationId xmlns:a16="http://schemas.microsoft.com/office/drawing/2014/main" id="{23BCA00A-DA65-DC0F-9D56-BCAC0537E440}"/>
              </a:ext>
            </a:extLst>
          </p:cNvPr>
          <p:cNvSpPr>
            <a:spLocks noGrp="1"/>
          </p:cNvSpPr>
          <p:nvPr>
            <p:ph type="title"/>
          </p:nvPr>
        </p:nvSpPr>
        <p:spPr>
          <a:xfrm>
            <a:off x="3547171" y="2737235"/>
            <a:ext cx="5910457" cy="2354316"/>
          </a:xfrm>
        </p:spPr>
        <p:txBody>
          <a:bodyPr vert="horz" lIns="91440" tIns="45720" rIns="91440" bIns="45720" rtlCol="0" anchor="b">
            <a:normAutofit fontScale="90000"/>
          </a:bodyPr>
          <a:lstStyle/>
          <a:p>
            <a:pPr defTabSz="914400">
              <a:lnSpc>
                <a:spcPct val="90000"/>
              </a:lnSpc>
              <a:spcBef>
                <a:spcPct val="0"/>
              </a:spcBef>
            </a:pPr>
            <a:r>
              <a:rPr lang="en-US" sz="5500" kern="1200" dirty="0">
                <a:solidFill>
                  <a:schemeClr val="tx1"/>
                </a:solidFill>
                <a:latin typeface="+mj-lt"/>
                <a:ea typeface="+mj-ea"/>
                <a:cs typeface="+mj-cs"/>
              </a:rPr>
              <a:t>Market rectifying:</a:t>
            </a:r>
            <a:br>
              <a:rPr lang="en-US" sz="5500" kern="1200" dirty="0">
                <a:solidFill>
                  <a:schemeClr val="tx1"/>
                </a:solidFill>
                <a:latin typeface="+mj-lt"/>
                <a:ea typeface="+mj-ea"/>
                <a:cs typeface="+mj-cs"/>
              </a:rPr>
            </a:br>
            <a:r>
              <a:rPr lang="en-US" sz="5500" kern="1200" dirty="0">
                <a:solidFill>
                  <a:schemeClr val="tx1"/>
                </a:solidFill>
                <a:latin typeface="+mj-lt"/>
                <a:ea typeface="+mj-ea"/>
                <a:cs typeface="+mj-cs"/>
              </a:rPr>
              <a:t> unfair terms &amp; quality</a:t>
            </a:r>
          </a:p>
        </p:txBody>
      </p:sp>
    </p:spTree>
    <p:extLst>
      <p:ext uri="{BB962C8B-B14F-4D97-AF65-F5344CB8AC3E}">
        <p14:creationId xmlns:p14="http://schemas.microsoft.com/office/powerpoint/2010/main" val="39845733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DDAC0-C9A7-33A5-1A78-AC11065EF22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32F241-1DDC-1F95-77DC-A86090CCA1CE}"/>
              </a:ext>
            </a:extLst>
          </p:cNvPr>
          <p:cNvSpPr>
            <a:spLocks noGrp="1"/>
          </p:cNvSpPr>
          <p:nvPr>
            <p:ph type="title"/>
          </p:nvPr>
        </p:nvSpPr>
        <p:spPr>
          <a:xfrm>
            <a:off x="894080" y="519288"/>
            <a:ext cx="11216640" cy="1885246"/>
          </a:xfrm>
        </p:spPr>
        <p:txBody>
          <a:bodyPr vert="horz" lIns="91440" tIns="45720" rIns="91440" bIns="45720" rtlCol="0" anchor="ctr">
            <a:normAutofit/>
          </a:bodyPr>
          <a:lstStyle/>
          <a:p>
            <a:pPr defTabSz="914400">
              <a:lnSpc>
                <a:spcPct val="90000"/>
              </a:lnSpc>
              <a:spcBef>
                <a:spcPct val="0"/>
              </a:spcBef>
            </a:pPr>
            <a:r>
              <a:rPr lang="en-US" sz="4400" b="1" kern="1200" dirty="0">
                <a:solidFill>
                  <a:schemeClr val="tx1"/>
                </a:solidFill>
                <a:latin typeface="+mj-lt"/>
                <a:ea typeface="+mj-ea"/>
                <a:cs typeface="+mj-cs"/>
              </a:rPr>
              <a:t>UTD</a:t>
            </a:r>
            <a:r>
              <a:rPr lang="en-US" sz="4400" kern="1200" dirty="0">
                <a:solidFill>
                  <a:schemeClr val="tx1"/>
                </a:solidFill>
                <a:latin typeface="+mj-lt"/>
                <a:ea typeface="+mj-ea"/>
                <a:cs typeface="+mj-cs"/>
              </a:rPr>
              <a:t> (Dir 93/13): Standard terms</a:t>
            </a:r>
          </a:p>
        </p:txBody>
      </p:sp>
      <p:graphicFrame>
        <p:nvGraphicFramePr>
          <p:cNvPr id="4" name="Diagrama 3">
            <a:extLst>
              <a:ext uri="{FF2B5EF4-FFF2-40B4-BE49-F238E27FC236}">
                <a16:creationId xmlns:a16="http://schemas.microsoft.com/office/drawing/2014/main" id="{40687103-CF57-33B1-8C68-F1360A217E4B}"/>
              </a:ext>
            </a:extLst>
          </p:cNvPr>
          <p:cNvGraphicFramePr/>
          <p:nvPr>
            <p:extLst>
              <p:ext uri="{D42A27DB-BD31-4B8C-83A1-F6EECF244321}">
                <p14:modId xmlns:p14="http://schemas.microsoft.com/office/powerpoint/2010/main" val="5479944"/>
              </p:ext>
            </p:extLst>
          </p:nvPr>
        </p:nvGraphicFramePr>
        <p:xfrm>
          <a:off x="894080" y="2600960"/>
          <a:ext cx="11216640" cy="619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2641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7" name="Rectangle 10">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03635"/>
            <a:ext cx="13004800" cy="394996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pic>
        <p:nvPicPr>
          <p:cNvPr id="4" name="Imagen 3" descr="Bandera de colores&#10;&#10;Descripción generada automáticamente con confianza media">
            <a:extLst>
              <a:ext uri="{FF2B5EF4-FFF2-40B4-BE49-F238E27FC236}">
                <a16:creationId xmlns:a16="http://schemas.microsoft.com/office/drawing/2014/main" id="{746EBD7F-D735-A59E-1A69-D4C799B953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 y="1"/>
            <a:ext cx="13004799" cy="97536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ítulo 1">
            <a:extLst>
              <a:ext uri="{FF2B5EF4-FFF2-40B4-BE49-F238E27FC236}">
                <a16:creationId xmlns:a16="http://schemas.microsoft.com/office/drawing/2014/main" id="{1F9681E0-0ADA-8781-918C-4A9E53DBDE1E}"/>
              </a:ext>
            </a:extLst>
          </p:cNvPr>
          <p:cNvSpPr>
            <a:spLocks noGrp="1"/>
          </p:cNvSpPr>
          <p:nvPr>
            <p:ph type="title"/>
          </p:nvPr>
        </p:nvSpPr>
        <p:spPr>
          <a:xfrm>
            <a:off x="639805" y="7444366"/>
            <a:ext cx="7393407" cy="1069819"/>
          </a:xfrm>
        </p:spPr>
        <p:txBody>
          <a:bodyPr vert="horz" lIns="91440" tIns="45720" rIns="91440" bIns="45720" rtlCol="0" anchor="b">
            <a:normAutofit/>
          </a:bodyPr>
          <a:lstStyle/>
          <a:p>
            <a:pPr algn="l" defTabSz="914400">
              <a:lnSpc>
                <a:spcPct val="90000"/>
              </a:lnSpc>
              <a:spcBef>
                <a:spcPct val="0"/>
              </a:spcBef>
            </a:pPr>
            <a:r>
              <a:rPr lang="en-US" sz="4500" kern="1200" dirty="0">
                <a:solidFill>
                  <a:schemeClr val="tx1">
                    <a:lumMod val="85000"/>
                    <a:lumOff val="15000"/>
                  </a:schemeClr>
                </a:solidFill>
                <a:latin typeface="+mj-lt"/>
                <a:ea typeface="+mj-ea"/>
                <a:cs typeface="+mj-cs"/>
              </a:rPr>
              <a:t>EU consumer law</a:t>
            </a:r>
          </a:p>
        </p:txBody>
      </p:sp>
    </p:spTree>
    <p:extLst>
      <p:ext uri="{BB962C8B-B14F-4D97-AF65-F5344CB8AC3E}">
        <p14:creationId xmlns:p14="http://schemas.microsoft.com/office/powerpoint/2010/main" val="8676495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D01056D-1923-6947-A0E6-4584A61C1B2B}"/>
              </a:ext>
            </a:extLst>
          </p:cNvPr>
          <p:cNvSpPr>
            <a:spLocks noGrp="1"/>
          </p:cNvSpPr>
          <p:nvPr>
            <p:ph type="title"/>
          </p:nvPr>
        </p:nvSpPr>
        <p:spPr>
          <a:xfrm>
            <a:off x="6818755" y="713459"/>
            <a:ext cx="4730368" cy="2440896"/>
          </a:xfrm>
        </p:spPr>
        <p:txBody>
          <a:bodyPr vert="horz" lIns="91440" tIns="45720" rIns="91440" bIns="45720" rtlCol="0" anchor="b">
            <a:normAutofit/>
          </a:bodyPr>
          <a:lstStyle/>
          <a:p>
            <a:pPr defTabSz="914400">
              <a:lnSpc>
                <a:spcPct val="90000"/>
              </a:lnSpc>
              <a:spcBef>
                <a:spcPct val="0"/>
              </a:spcBef>
            </a:pPr>
            <a:r>
              <a:rPr lang="en-US" sz="5300" b="1" kern="1200" dirty="0">
                <a:solidFill>
                  <a:schemeClr val="tx1"/>
                </a:solidFill>
                <a:latin typeface="+mj-lt"/>
                <a:ea typeface="+mj-ea"/>
                <a:cs typeface="+mj-cs"/>
              </a:rPr>
              <a:t>Mandatory quality requirements</a:t>
            </a:r>
          </a:p>
        </p:txBody>
      </p:sp>
      <p:sp>
        <p:nvSpPr>
          <p:cNvPr id="36" name="Rectangle 2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65238" cy="97536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F778606-A2B9-1EC2-2DED-5086FB63E7EF}"/>
              </a:ext>
            </a:extLst>
          </p:cNvPr>
          <p:cNvPicPr>
            <a:picLocks noChangeAspect="1"/>
          </p:cNvPicPr>
          <p:nvPr/>
        </p:nvPicPr>
        <p:blipFill rotWithShape="1">
          <a:blip r:embed="rId2"/>
          <a:srcRect l="12983" r="13843" b="2"/>
          <a:stretch>
            <a:fillRect/>
          </a:stretch>
        </p:blipFill>
        <p:spPr>
          <a:xfrm>
            <a:off x="297752" y="4617617"/>
            <a:ext cx="5569733" cy="4281454"/>
          </a:xfrm>
          <a:prstGeom prst="rect">
            <a:avLst/>
          </a:prstGeom>
        </p:spPr>
      </p:pic>
      <p:pic>
        <p:nvPicPr>
          <p:cNvPr id="5" name="Imagen 4">
            <a:extLst>
              <a:ext uri="{FF2B5EF4-FFF2-40B4-BE49-F238E27FC236}">
                <a16:creationId xmlns:a16="http://schemas.microsoft.com/office/drawing/2014/main" id="{6DEB8D01-3DF9-D8C2-0773-0178FD37CEC5}"/>
              </a:ext>
            </a:extLst>
          </p:cNvPr>
          <p:cNvPicPr>
            <a:picLocks noChangeAspect="1"/>
          </p:cNvPicPr>
          <p:nvPr/>
        </p:nvPicPr>
        <p:blipFill rotWithShape="1">
          <a:blip r:embed="rId3"/>
          <a:srcRect l="9814" r="17012" b="2"/>
          <a:stretch>
            <a:fillRect/>
          </a:stretch>
        </p:blipFill>
        <p:spPr>
          <a:xfrm>
            <a:off x="297752" y="123986"/>
            <a:ext cx="5569733" cy="4157468"/>
          </a:xfrm>
          <a:prstGeom prst="rect">
            <a:avLst/>
          </a:prstGeom>
        </p:spPr>
      </p:pic>
      <p:sp>
        <p:nvSpPr>
          <p:cNvPr id="6" name="CuadroTexto 5">
            <a:extLst>
              <a:ext uri="{FF2B5EF4-FFF2-40B4-BE49-F238E27FC236}">
                <a16:creationId xmlns:a16="http://schemas.microsoft.com/office/drawing/2014/main" id="{B72BB74E-39E3-FC58-72B8-E0AC5C5FD6DA}"/>
              </a:ext>
            </a:extLst>
          </p:cNvPr>
          <p:cNvSpPr txBox="1"/>
          <p:nvPr/>
        </p:nvSpPr>
        <p:spPr>
          <a:xfrm>
            <a:off x="6818755" y="3763089"/>
            <a:ext cx="4730369" cy="5277051"/>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t">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500" b="0" i="0" u="none" strike="noStrike" kern="1200" cap="none" spc="0" normalizeH="0" baseline="0" dirty="0">
                <a:ln>
                  <a:noFill/>
                </a:ln>
                <a:solidFill>
                  <a:schemeClr val="tx1">
                    <a:alpha val="80000"/>
                  </a:schemeClr>
                </a:solidFill>
                <a:effectLst/>
                <a:uFillTx/>
                <a:sym typeface="Helvetica Light"/>
              </a:rPr>
              <a:t>Dir. 2019/770: digital content and digital services</a:t>
            </a:r>
          </a:p>
          <a:p>
            <a:pPr marL="342900" marR="0" algn="l" defTabSz="914400" fontAlgn="auto" hangingPunct="1">
              <a:lnSpc>
                <a:spcPct val="90000"/>
              </a:lnSpc>
              <a:spcBef>
                <a:spcPts val="0"/>
              </a:spcBef>
              <a:spcAft>
                <a:spcPts val="600"/>
              </a:spcAft>
              <a:buClrTx/>
              <a:buSzTx/>
              <a:tabLst/>
            </a:pPr>
            <a:endParaRPr lang="en-US" sz="3500" kern="1200" dirty="0">
              <a:solidFill>
                <a:schemeClr val="tx1">
                  <a:alpha val="80000"/>
                </a:schemeClr>
              </a:solidFill>
            </a:endParaRPr>
          </a:p>
          <a:p>
            <a:pPr marL="342900" marR="0" algn="l" defTabSz="914400" fontAlgn="auto" hangingPunct="1">
              <a:lnSpc>
                <a:spcPct val="90000"/>
              </a:lnSpc>
              <a:spcBef>
                <a:spcPts val="0"/>
              </a:spcBef>
              <a:spcAft>
                <a:spcPts val="600"/>
              </a:spcAft>
              <a:buClrTx/>
              <a:buSzTx/>
              <a:tabLst/>
            </a:pPr>
            <a:endParaRPr kumimoji="0" lang="en-US" sz="3500" b="0" i="0" u="none" strike="noStrike" kern="1200" cap="none" spc="0" normalizeH="0" baseline="0" dirty="0">
              <a:ln>
                <a:noFill/>
              </a:ln>
              <a:solidFill>
                <a:schemeClr val="tx1">
                  <a:alpha val="80000"/>
                </a:schemeClr>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alpha val="80000"/>
                  </a:schemeClr>
                </a:solidFill>
              </a:rPr>
              <a:t>Dir. 2019/771: sale of goods</a:t>
            </a:r>
            <a:endParaRPr kumimoji="0" lang="en-US" sz="3500" b="0" i="0" u="none" strike="noStrike" kern="1200" cap="none" spc="0" normalizeH="0" baseline="0" dirty="0">
              <a:ln>
                <a:noFill/>
              </a:ln>
              <a:solidFill>
                <a:schemeClr val="tx1">
                  <a:alpha val="80000"/>
                </a:schemeClr>
              </a:solidFill>
              <a:effectLst/>
              <a:uFillTx/>
              <a:sym typeface="Helvetica Light"/>
            </a:endParaRPr>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58572" y="5139758"/>
            <a:ext cx="0" cy="4606191"/>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25479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95D92D99-1385-4468-1320-16F59EF51F82}"/>
              </a:ext>
            </a:extLst>
          </p:cNvPr>
          <p:cNvSpPr>
            <a:spLocks noGrp="1"/>
          </p:cNvSpPr>
          <p:nvPr>
            <p:ph type="title"/>
          </p:nvPr>
        </p:nvSpPr>
        <p:spPr>
          <a:xfrm>
            <a:off x="682752" y="462747"/>
            <a:ext cx="4659842" cy="2783062"/>
          </a:xfrm>
        </p:spPr>
        <p:txBody>
          <a:bodyPr vert="horz" lIns="91440" tIns="45720" rIns="91440" bIns="45720" rtlCol="0" anchor="b">
            <a:normAutofit/>
          </a:bodyPr>
          <a:lstStyle/>
          <a:p>
            <a:pPr algn="l" defTabSz="914400">
              <a:lnSpc>
                <a:spcPct val="90000"/>
              </a:lnSpc>
              <a:spcBef>
                <a:spcPct val="0"/>
              </a:spcBef>
            </a:pPr>
            <a:r>
              <a:rPr lang="en-US" sz="6200" kern="1200">
                <a:solidFill>
                  <a:schemeClr val="tx1"/>
                </a:solidFill>
                <a:latin typeface="+mj-lt"/>
                <a:ea typeface="+mj-ea"/>
                <a:cs typeface="+mj-cs"/>
              </a:rPr>
              <a:t>Effects on enforcement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752" y="3679280"/>
            <a:ext cx="3706368" cy="26009"/>
          </a:xfrm>
          <a:custGeom>
            <a:avLst/>
            <a:gdLst>
              <a:gd name="csX0" fmla="*/ 0 w 3706368"/>
              <a:gd name="csY0" fmla="*/ 0 h 26009"/>
              <a:gd name="csX1" fmla="*/ 617728 w 3706368"/>
              <a:gd name="csY1" fmla="*/ 0 h 26009"/>
              <a:gd name="csX2" fmla="*/ 1309583 w 3706368"/>
              <a:gd name="csY2" fmla="*/ 0 h 26009"/>
              <a:gd name="csX3" fmla="*/ 1853184 w 3706368"/>
              <a:gd name="csY3" fmla="*/ 0 h 26009"/>
              <a:gd name="csX4" fmla="*/ 2396785 w 3706368"/>
              <a:gd name="csY4" fmla="*/ 0 h 26009"/>
              <a:gd name="csX5" fmla="*/ 3051576 w 3706368"/>
              <a:gd name="csY5" fmla="*/ 0 h 26009"/>
              <a:gd name="csX6" fmla="*/ 3706368 w 3706368"/>
              <a:gd name="csY6" fmla="*/ 0 h 26009"/>
              <a:gd name="csX7" fmla="*/ 3706368 w 3706368"/>
              <a:gd name="csY7" fmla="*/ 26009 h 26009"/>
              <a:gd name="csX8" fmla="*/ 3014513 w 3706368"/>
              <a:gd name="csY8" fmla="*/ 26009 h 26009"/>
              <a:gd name="csX9" fmla="*/ 2359721 w 3706368"/>
              <a:gd name="csY9" fmla="*/ 26009 h 26009"/>
              <a:gd name="csX10" fmla="*/ 1741993 w 3706368"/>
              <a:gd name="csY10" fmla="*/ 26009 h 26009"/>
              <a:gd name="csX11" fmla="*/ 1087201 w 3706368"/>
              <a:gd name="csY11" fmla="*/ 26009 h 26009"/>
              <a:gd name="csX12" fmla="*/ 0 w 3706368"/>
              <a:gd name="csY12" fmla="*/ 26009 h 26009"/>
              <a:gd name="csX13" fmla="*/ 0 w 3706368"/>
              <a:gd name="csY13" fmla="*/ 0 h 26009"/>
              <a:gd name="csX0" fmla="*/ 0 w 3706368"/>
              <a:gd name="csY0" fmla="*/ 0 h 26009"/>
              <a:gd name="csX1" fmla="*/ 543601 w 3706368"/>
              <a:gd name="csY1" fmla="*/ 0 h 26009"/>
              <a:gd name="csX2" fmla="*/ 1235456 w 3706368"/>
              <a:gd name="csY2" fmla="*/ 0 h 26009"/>
              <a:gd name="csX3" fmla="*/ 1741993 w 3706368"/>
              <a:gd name="csY3" fmla="*/ 0 h 26009"/>
              <a:gd name="csX4" fmla="*/ 2248530 w 3706368"/>
              <a:gd name="csY4" fmla="*/ 0 h 26009"/>
              <a:gd name="csX5" fmla="*/ 2866258 w 3706368"/>
              <a:gd name="csY5" fmla="*/ 0 h 26009"/>
              <a:gd name="csX6" fmla="*/ 3706368 w 3706368"/>
              <a:gd name="csY6" fmla="*/ 0 h 26009"/>
              <a:gd name="csX7" fmla="*/ 3706368 w 3706368"/>
              <a:gd name="csY7" fmla="*/ 26009 h 26009"/>
              <a:gd name="csX8" fmla="*/ 3162767 w 3706368"/>
              <a:gd name="csY8" fmla="*/ 26009 h 26009"/>
              <a:gd name="csX9" fmla="*/ 2582103 w 3706368"/>
              <a:gd name="csY9" fmla="*/ 26009 h 26009"/>
              <a:gd name="csX10" fmla="*/ 1890248 w 3706368"/>
              <a:gd name="csY10" fmla="*/ 26009 h 26009"/>
              <a:gd name="csX11" fmla="*/ 1309583 w 3706368"/>
              <a:gd name="csY11" fmla="*/ 26009 h 26009"/>
              <a:gd name="csX12" fmla="*/ 728919 w 3706368"/>
              <a:gd name="csY12" fmla="*/ 26009 h 26009"/>
              <a:gd name="csX13" fmla="*/ 0 w 3706368"/>
              <a:gd name="csY13" fmla="*/ 26009 h 26009"/>
              <a:gd name="csX14" fmla="*/ 0 w 3706368"/>
              <a:gd name="csY14" fmla="*/ 0 h 260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706368" h="26009" fill="none" extrusionOk="0">
                <a:moveTo>
                  <a:pt x="0" y="0"/>
                </a:moveTo>
                <a:cubicBezTo>
                  <a:pt x="197555" y="-21022"/>
                  <a:pt x="452307" y="-32530"/>
                  <a:pt x="617728" y="0"/>
                </a:cubicBezTo>
                <a:cubicBezTo>
                  <a:pt x="770494" y="27595"/>
                  <a:pt x="1181405" y="-16227"/>
                  <a:pt x="1309583" y="0"/>
                </a:cubicBezTo>
                <a:cubicBezTo>
                  <a:pt x="1465060" y="40217"/>
                  <a:pt x="1704229" y="8158"/>
                  <a:pt x="1853184" y="0"/>
                </a:cubicBezTo>
                <a:cubicBezTo>
                  <a:pt x="2027455" y="-19018"/>
                  <a:pt x="2206159" y="-42736"/>
                  <a:pt x="2396785" y="0"/>
                </a:cubicBezTo>
                <a:cubicBezTo>
                  <a:pt x="2605013" y="-1465"/>
                  <a:pt x="2800051" y="-42133"/>
                  <a:pt x="3051576" y="0"/>
                </a:cubicBezTo>
                <a:cubicBezTo>
                  <a:pt x="3268181" y="25306"/>
                  <a:pt x="3561643" y="-823"/>
                  <a:pt x="3706368" y="0"/>
                </a:cubicBezTo>
                <a:cubicBezTo>
                  <a:pt x="3706547" y="8535"/>
                  <a:pt x="3706490" y="17912"/>
                  <a:pt x="3706368" y="26009"/>
                </a:cubicBezTo>
                <a:cubicBezTo>
                  <a:pt x="3515428" y="22678"/>
                  <a:pt x="3243539" y="12151"/>
                  <a:pt x="3014513" y="26009"/>
                </a:cubicBezTo>
                <a:cubicBezTo>
                  <a:pt x="2738107" y="35363"/>
                  <a:pt x="2506531" y="47623"/>
                  <a:pt x="2359721" y="26009"/>
                </a:cubicBezTo>
                <a:cubicBezTo>
                  <a:pt x="2208907" y="28585"/>
                  <a:pt x="1950049" y="32674"/>
                  <a:pt x="1741993" y="26009"/>
                </a:cubicBezTo>
                <a:cubicBezTo>
                  <a:pt x="1538708" y="20110"/>
                  <a:pt x="1329062" y="48257"/>
                  <a:pt x="1087201" y="26009"/>
                </a:cubicBezTo>
                <a:cubicBezTo>
                  <a:pt x="841387" y="-75922"/>
                  <a:pt x="558998" y="-46453"/>
                  <a:pt x="0" y="26009"/>
                </a:cubicBezTo>
                <a:cubicBezTo>
                  <a:pt x="-219" y="17456"/>
                  <a:pt x="-1479" y="7467"/>
                  <a:pt x="0" y="0"/>
                </a:cubicBezTo>
                <a:close/>
              </a:path>
              <a:path w="3706368" h="26009" stroke="0" extrusionOk="0">
                <a:moveTo>
                  <a:pt x="0" y="0"/>
                </a:moveTo>
                <a:cubicBezTo>
                  <a:pt x="132386" y="-8193"/>
                  <a:pt x="440128" y="-13875"/>
                  <a:pt x="543601" y="0"/>
                </a:cubicBezTo>
                <a:cubicBezTo>
                  <a:pt x="721632" y="40280"/>
                  <a:pt x="968001" y="-54805"/>
                  <a:pt x="1235456" y="0"/>
                </a:cubicBezTo>
                <a:cubicBezTo>
                  <a:pt x="1507990" y="33069"/>
                  <a:pt x="1528581" y="15853"/>
                  <a:pt x="1741993" y="0"/>
                </a:cubicBezTo>
                <a:cubicBezTo>
                  <a:pt x="1956876" y="-23552"/>
                  <a:pt x="2003590" y="18943"/>
                  <a:pt x="2248530" y="0"/>
                </a:cubicBezTo>
                <a:cubicBezTo>
                  <a:pt x="2498884" y="5949"/>
                  <a:pt x="2642838" y="22277"/>
                  <a:pt x="2866258" y="0"/>
                </a:cubicBezTo>
                <a:cubicBezTo>
                  <a:pt x="3094300" y="-67289"/>
                  <a:pt x="3356924" y="-29269"/>
                  <a:pt x="3706368" y="0"/>
                </a:cubicBezTo>
                <a:cubicBezTo>
                  <a:pt x="3706474" y="10967"/>
                  <a:pt x="3705642" y="19170"/>
                  <a:pt x="3706368" y="26009"/>
                </a:cubicBezTo>
                <a:cubicBezTo>
                  <a:pt x="3459572" y="-7561"/>
                  <a:pt x="3305300" y="5627"/>
                  <a:pt x="3162767" y="26009"/>
                </a:cubicBezTo>
                <a:cubicBezTo>
                  <a:pt x="2982082" y="20322"/>
                  <a:pt x="2688579" y="40427"/>
                  <a:pt x="2582103" y="26009"/>
                </a:cubicBezTo>
                <a:cubicBezTo>
                  <a:pt x="2446215" y="49900"/>
                  <a:pt x="2079658" y="30630"/>
                  <a:pt x="1890248" y="26009"/>
                </a:cubicBezTo>
                <a:cubicBezTo>
                  <a:pt x="1683670" y="34247"/>
                  <a:pt x="1539532" y="15688"/>
                  <a:pt x="1309583" y="26009"/>
                </a:cubicBezTo>
                <a:cubicBezTo>
                  <a:pt x="1043858" y="36490"/>
                  <a:pt x="951280" y="16246"/>
                  <a:pt x="728919" y="26009"/>
                </a:cubicBezTo>
                <a:cubicBezTo>
                  <a:pt x="499070" y="59448"/>
                  <a:pt x="201652" y="24357"/>
                  <a:pt x="0" y="26009"/>
                </a:cubicBezTo>
                <a:cubicBezTo>
                  <a:pt x="633" y="15057"/>
                  <a:pt x="-1375" y="7659"/>
                  <a:pt x="0" y="0"/>
                </a:cubicBezTo>
                <a:close/>
              </a:path>
              <a:path w="3706368" h="26009" fill="none" stroke="0" extrusionOk="0">
                <a:moveTo>
                  <a:pt x="0" y="0"/>
                </a:moveTo>
                <a:cubicBezTo>
                  <a:pt x="216188" y="-23662"/>
                  <a:pt x="448560" y="-11576"/>
                  <a:pt x="617728" y="0"/>
                </a:cubicBezTo>
                <a:cubicBezTo>
                  <a:pt x="800060" y="-1517"/>
                  <a:pt x="1127786" y="-13641"/>
                  <a:pt x="1309583" y="0"/>
                </a:cubicBezTo>
                <a:cubicBezTo>
                  <a:pt x="1449279" y="-30407"/>
                  <a:pt x="1660788" y="58558"/>
                  <a:pt x="1853184" y="0"/>
                </a:cubicBezTo>
                <a:cubicBezTo>
                  <a:pt x="2028222" y="-1962"/>
                  <a:pt x="2177771" y="-21240"/>
                  <a:pt x="2396785" y="0"/>
                </a:cubicBezTo>
                <a:cubicBezTo>
                  <a:pt x="2578131" y="29381"/>
                  <a:pt x="2804330" y="10356"/>
                  <a:pt x="3051576" y="0"/>
                </a:cubicBezTo>
                <a:cubicBezTo>
                  <a:pt x="3302880" y="27563"/>
                  <a:pt x="3546962" y="-19989"/>
                  <a:pt x="3706368" y="0"/>
                </a:cubicBezTo>
                <a:cubicBezTo>
                  <a:pt x="3704993" y="8943"/>
                  <a:pt x="3705161" y="18377"/>
                  <a:pt x="3706368" y="26009"/>
                </a:cubicBezTo>
                <a:cubicBezTo>
                  <a:pt x="3518578" y="15570"/>
                  <a:pt x="3320844" y="11828"/>
                  <a:pt x="3014513" y="26009"/>
                </a:cubicBezTo>
                <a:cubicBezTo>
                  <a:pt x="2749268" y="30736"/>
                  <a:pt x="2498659" y="26380"/>
                  <a:pt x="2359721" y="26009"/>
                </a:cubicBezTo>
                <a:cubicBezTo>
                  <a:pt x="2232676" y="54766"/>
                  <a:pt x="1930448" y="48561"/>
                  <a:pt x="1741993" y="26009"/>
                </a:cubicBezTo>
                <a:cubicBezTo>
                  <a:pt x="1548168" y="-9252"/>
                  <a:pt x="1285804" y="67699"/>
                  <a:pt x="1087201" y="26009"/>
                </a:cubicBezTo>
                <a:cubicBezTo>
                  <a:pt x="850417" y="-18928"/>
                  <a:pt x="468268" y="-38139"/>
                  <a:pt x="0" y="26009"/>
                </a:cubicBezTo>
                <a:cubicBezTo>
                  <a:pt x="178" y="16165"/>
                  <a:pt x="-1867" y="62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3706368"/>
                      <a:gd name="connsiteY0" fmla="*/ 0 h 26009"/>
                      <a:gd name="connsiteX1" fmla="*/ 617728 w 3706368"/>
                      <a:gd name="connsiteY1" fmla="*/ 0 h 26009"/>
                      <a:gd name="connsiteX2" fmla="*/ 1309583 w 3706368"/>
                      <a:gd name="connsiteY2" fmla="*/ 0 h 26009"/>
                      <a:gd name="connsiteX3" fmla="*/ 1853184 w 3706368"/>
                      <a:gd name="connsiteY3" fmla="*/ 0 h 26009"/>
                      <a:gd name="connsiteX4" fmla="*/ 2396785 w 3706368"/>
                      <a:gd name="connsiteY4" fmla="*/ 0 h 26009"/>
                      <a:gd name="connsiteX5" fmla="*/ 3051576 w 3706368"/>
                      <a:gd name="connsiteY5" fmla="*/ 0 h 26009"/>
                      <a:gd name="connsiteX6" fmla="*/ 3706368 w 3706368"/>
                      <a:gd name="connsiteY6" fmla="*/ 0 h 26009"/>
                      <a:gd name="connsiteX7" fmla="*/ 3706368 w 3706368"/>
                      <a:gd name="connsiteY7" fmla="*/ 26009 h 26009"/>
                      <a:gd name="connsiteX8" fmla="*/ 3014513 w 3706368"/>
                      <a:gd name="connsiteY8" fmla="*/ 26009 h 26009"/>
                      <a:gd name="connsiteX9" fmla="*/ 2359721 w 3706368"/>
                      <a:gd name="connsiteY9" fmla="*/ 26009 h 26009"/>
                      <a:gd name="connsiteX10" fmla="*/ 1741993 w 3706368"/>
                      <a:gd name="connsiteY10" fmla="*/ 26009 h 26009"/>
                      <a:gd name="connsiteX11" fmla="*/ 1087201 w 3706368"/>
                      <a:gd name="connsiteY11" fmla="*/ 26009 h 26009"/>
                      <a:gd name="connsiteX12" fmla="*/ 0 w 3706368"/>
                      <a:gd name="connsiteY12" fmla="*/ 26009 h 26009"/>
                      <a:gd name="connsiteX13" fmla="*/ 0 w 3706368"/>
                      <a:gd name="connsiteY13"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6368" h="26009" fill="none" extrusionOk="0">
                        <a:moveTo>
                          <a:pt x="0" y="0"/>
                        </a:moveTo>
                        <a:cubicBezTo>
                          <a:pt x="206410" y="-9146"/>
                          <a:pt x="450604" y="-20859"/>
                          <a:pt x="617728" y="0"/>
                        </a:cubicBezTo>
                        <a:cubicBezTo>
                          <a:pt x="784852" y="20859"/>
                          <a:pt x="1162156" y="-11189"/>
                          <a:pt x="1309583" y="0"/>
                        </a:cubicBezTo>
                        <a:cubicBezTo>
                          <a:pt x="1457010" y="11189"/>
                          <a:pt x="1679360" y="23082"/>
                          <a:pt x="1853184" y="0"/>
                        </a:cubicBezTo>
                        <a:cubicBezTo>
                          <a:pt x="2027008" y="-23082"/>
                          <a:pt x="2188064" y="-22101"/>
                          <a:pt x="2396785" y="0"/>
                        </a:cubicBezTo>
                        <a:cubicBezTo>
                          <a:pt x="2605506" y="22101"/>
                          <a:pt x="2825547" y="-29871"/>
                          <a:pt x="3051576" y="0"/>
                        </a:cubicBezTo>
                        <a:cubicBezTo>
                          <a:pt x="3277605" y="29871"/>
                          <a:pt x="3568489" y="-10979"/>
                          <a:pt x="3706368" y="0"/>
                        </a:cubicBezTo>
                        <a:cubicBezTo>
                          <a:pt x="3706437" y="7510"/>
                          <a:pt x="3706093" y="17836"/>
                          <a:pt x="3706368" y="26009"/>
                        </a:cubicBezTo>
                        <a:cubicBezTo>
                          <a:pt x="3491429" y="168"/>
                          <a:pt x="3292757" y="13291"/>
                          <a:pt x="3014513" y="26009"/>
                        </a:cubicBezTo>
                        <a:cubicBezTo>
                          <a:pt x="2736269" y="38727"/>
                          <a:pt x="2505489" y="26388"/>
                          <a:pt x="2359721" y="26009"/>
                        </a:cubicBezTo>
                        <a:cubicBezTo>
                          <a:pt x="2213953" y="25630"/>
                          <a:pt x="1938998" y="31740"/>
                          <a:pt x="1741993" y="26009"/>
                        </a:cubicBezTo>
                        <a:cubicBezTo>
                          <a:pt x="1544988" y="20278"/>
                          <a:pt x="1318933" y="54803"/>
                          <a:pt x="1087201" y="26009"/>
                        </a:cubicBezTo>
                        <a:cubicBezTo>
                          <a:pt x="855469" y="-2785"/>
                          <a:pt x="496978" y="-17878"/>
                          <a:pt x="0" y="26009"/>
                        </a:cubicBezTo>
                        <a:cubicBezTo>
                          <a:pt x="-231" y="15639"/>
                          <a:pt x="-760" y="7461"/>
                          <a:pt x="0" y="0"/>
                        </a:cubicBezTo>
                        <a:close/>
                      </a:path>
                      <a:path w="3706368" h="26009" stroke="0" extrusionOk="0">
                        <a:moveTo>
                          <a:pt x="0" y="0"/>
                        </a:moveTo>
                        <a:cubicBezTo>
                          <a:pt x="132087" y="2621"/>
                          <a:pt x="412109" y="294"/>
                          <a:pt x="543601" y="0"/>
                        </a:cubicBezTo>
                        <a:cubicBezTo>
                          <a:pt x="675093" y="-294"/>
                          <a:pt x="961514" y="-29404"/>
                          <a:pt x="1235456" y="0"/>
                        </a:cubicBezTo>
                        <a:cubicBezTo>
                          <a:pt x="1509398" y="29404"/>
                          <a:pt x="1527437" y="18751"/>
                          <a:pt x="1741993" y="0"/>
                        </a:cubicBezTo>
                        <a:cubicBezTo>
                          <a:pt x="1956549" y="-18751"/>
                          <a:pt x="1999360" y="18770"/>
                          <a:pt x="2248530" y="0"/>
                        </a:cubicBezTo>
                        <a:cubicBezTo>
                          <a:pt x="2497700" y="-18770"/>
                          <a:pt x="2614677" y="28757"/>
                          <a:pt x="2866258" y="0"/>
                        </a:cubicBezTo>
                        <a:cubicBezTo>
                          <a:pt x="3117839" y="-28757"/>
                          <a:pt x="3366796" y="-36633"/>
                          <a:pt x="3706368" y="0"/>
                        </a:cubicBezTo>
                        <a:cubicBezTo>
                          <a:pt x="3706686" y="12563"/>
                          <a:pt x="3705425" y="19101"/>
                          <a:pt x="3706368" y="26009"/>
                        </a:cubicBezTo>
                        <a:cubicBezTo>
                          <a:pt x="3457584" y="571"/>
                          <a:pt x="3333396" y="3454"/>
                          <a:pt x="3162767" y="26009"/>
                        </a:cubicBezTo>
                        <a:cubicBezTo>
                          <a:pt x="2992138" y="48564"/>
                          <a:pt x="2706133" y="39728"/>
                          <a:pt x="2582103" y="26009"/>
                        </a:cubicBezTo>
                        <a:cubicBezTo>
                          <a:pt x="2458073" y="12290"/>
                          <a:pt x="2095876" y="22193"/>
                          <a:pt x="1890248" y="26009"/>
                        </a:cubicBezTo>
                        <a:cubicBezTo>
                          <a:pt x="1684621" y="29825"/>
                          <a:pt x="1546299" y="23827"/>
                          <a:pt x="1309583" y="26009"/>
                        </a:cubicBezTo>
                        <a:cubicBezTo>
                          <a:pt x="1072868" y="28191"/>
                          <a:pt x="951698" y="34450"/>
                          <a:pt x="728919" y="26009"/>
                        </a:cubicBezTo>
                        <a:cubicBezTo>
                          <a:pt x="506140" y="17568"/>
                          <a:pt x="209622" y="23600"/>
                          <a:pt x="0" y="26009"/>
                        </a:cubicBezTo>
                        <a:cubicBezTo>
                          <a:pt x="833" y="14661"/>
                          <a:pt x="-1028" y="7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981466C5-088D-9068-0257-B27E39C486C2}"/>
              </a:ext>
            </a:extLst>
          </p:cNvPr>
          <p:cNvSpPr txBox="1"/>
          <p:nvPr/>
        </p:nvSpPr>
        <p:spPr>
          <a:xfrm>
            <a:off x="682752" y="4085900"/>
            <a:ext cx="4526494" cy="472272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fontScale="92500" lnSpcReduction="10000"/>
          </a:bodyPr>
          <a:lstStyle/>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Individual (</a:t>
            </a:r>
            <a:r>
              <a:rPr kumimoji="0" lang="en-US" sz="3000" b="0" i="1" u="none" strike="noStrike" kern="1200" cap="none" spc="0" normalizeH="0" baseline="0" noProof="0" dirty="0">
                <a:ln>
                  <a:noFill/>
                </a:ln>
                <a:solidFill>
                  <a:srgbClr val="000000"/>
                </a:solidFill>
                <a:effectLst/>
                <a:uLnTx/>
                <a:uFillTx/>
                <a:latin typeface="Helvetica Light"/>
                <a:sym typeface="Helvetica Light"/>
              </a:rPr>
              <a:t>expertise</a:t>
            </a:r>
            <a:r>
              <a:rPr kumimoji="0" lang="en-US" sz="3000" b="0" i="0" u="none" strike="noStrike" kern="1200" cap="none" spc="0" normalizeH="0" baseline="0" noProof="0" dirty="0">
                <a:ln>
                  <a:noFill/>
                </a:ln>
                <a:solidFill>
                  <a:srgbClr val="000000"/>
                </a:solidFill>
                <a:effectLst/>
                <a:uLnTx/>
                <a:uFillTx/>
                <a:latin typeface="Helvetica Light"/>
                <a:sym typeface="Helvetica Light"/>
              </a:rPr>
              <a:t>)</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3000" kern="1200" dirty="0">
              <a:latin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Re-establishing power imbalances</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Collective (</a:t>
            </a:r>
            <a:r>
              <a:rPr kumimoji="0" lang="en-US" sz="3000" b="0" i="1" u="none" strike="noStrike" kern="1200" cap="none" spc="0" normalizeH="0" baseline="0" noProof="0" dirty="0">
                <a:ln>
                  <a:noFill/>
                </a:ln>
                <a:solidFill>
                  <a:srgbClr val="000000"/>
                </a:solidFill>
                <a:effectLst/>
                <a:uLnTx/>
                <a:uFillTx/>
                <a:latin typeface="Helvetica Light"/>
                <a:sym typeface="Helvetica Light"/>
              </a:rPr>
              <a:t>commonalities</a:t>
            </a:r>
            <a:r>
              <a:rPr kumimoji="0" lang="en-US" sz="3000" b="0" i="0" u="none" strike="noStrike" kern="1200" cap="none" spc="0" normalizeH="0" baseline="0" noProof="0" dirty="0">
                <a:ln>
                  <a:noFill/>
                </a:ln>
                <a:solidFill>
                  <a:srgbClr val="000000"/>
                </a:solidFill>
                <a:effectLst/>
                <a:uLnTx/>
                <a:uFillTx/>
                <a:latin typeface="Helvetica Light"/>
                <a:sym typeface="Helvetica Light"/>
              </a:rPr>
              <a: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Public Enforcement</a:t>
            </a:r>
          </a:p>
        </p:txBody>
      </p:sp>
      <p:pic>
        <p:nvPicPr>
          <p:cNvPr id="5" name="Picture 4" descr="Abstract blurred public library with bookshelves">
            <a:extLst>
              <a:ext uri="{FF2B5EF4-FFF2-40B4-BE49-F238E27FC236}">
                <a16:creationId xmlns:a16="http://schemas.microsoft.com/office/drawing/2014/main" id="{68B67F8E-782F-9170-09F5-7191B60070F2}"/>
              </a:ext>
            </a:extLst>
          </p:cNvPr>
          <p:cNvPicPr>
            <a:picLocks noChangeAspect="1"/>
          </p:cNvPicPr>
          <p:nvPr/>
        </p:nvPicPr>
        <p:blipFill rotWithShape="1">
          <a:blip r:embed="rId2"/>
          <a:srcRect l="13723" r="36062" b="-1"/>
          <a:stretch/>
        </p:blipFill>
        <p:spPr>
          <a:xfrm>
            <a:off x="5665815" y="10"/>
            <a:ext cx="7337360" cy="9753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62949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505A36-5C9F-E1C0-4E75-60D6797C09D0}"/>
              </a:ext>
            </a:extLst>
          </p:cNvPr>
          <p:cNvSpPr>
            <a:spLocks noGrp="1"/>
          </p:cNvSpPr>
          <p:nvPr>
            <p:ph type="title"/>
          </p:nvPr>
        </p:nvSpPr>
        <p:spPr>
          <a:xfrm>
            <a:off x="858316" y="7276841"/>
            <a:ext cx="11298319" cy="1423154"/>
          </a:xfrm>
        </p:spPr>
        <p:txBody>
          <a:bodyPr vert="horz" lIns="91440" tIns="45720" rIns="91440" bIns="45720" rtlCol="0" anchor="t">
            <a:normAutofit/>
          </a:bodyPr>
          <a:lstStyle/>
          <a:p>
            <a:pPr algn="l" defTabSz="914400">
              <a:lnSpc>
                <a:spcPct val="90000"/>
              </a:lnSpc>
              <a:spcBef>
                <a:spcPct val="0"/>
              </a:spcBef>
            </a:pPr>
            <a:r>
              <a:rPr lang="en-US" sz="4600" kern="1200">
                <a:solidFill>
                  <a:schemeClr val="tx2"/>
                </a:solidFill>
                <a:latin typeface="+mj-lt"/>
                <a:ea typeface="+mj-ea"/>
                <a:cs typeface="+mj-cs"/>
              </a:rPr>
              <a:t>From individualised to structural consumer law in the digital environment</a:t>
            </a:r>
          </a:p>
        </p:txBody>
      </p:sp>
      <p:pic>
        <p:nvPicPr>
          <p:cNvPr id="15" name="Picture 3" descr="A digitally rendered city with numbers">
            <a:extLst>
              <a:ext uri="{FF2B5EF4-FFF2-40B4-BE49-F238E27FC236}">
                <a16:creationId xmlns:a16="http://schemas.microsoft.com/office/drawing/2014/main" id="{BBCFEA59-F6D1-8DFE-D660-DCBCFACE1D41}"/>
              </a:ext>
            </a:extLst>
          </p:cNvPr>
          <p:cNvPicPr>
            <a:picLocks noChangeAspect="1"/>
          </p:cNvPicPr>
          <p:nvPr/>
        </p:nvPicPr>
        <p:blipFill rotWithShape="1">
          <a:blip r:embed="rId2"/>
          <a:srcRect t="8766" b="4129"/>
          <a:stretch>
            <a:fillRect/>
          </a:stretch>
        </p:blipFill>
        <p:spPr>
          <a:xfrm>
            <a:off x="-1" y="10"/>
            <a:ext cx="13004801" cy="5975398"/>
          </a:xfrm>
          <a:prstGeom prst="rect">
            <a:avLst/>
          </a:prstGeom>
        </p:spPr>
      </p:pic>
      <p:grpSp>
        <p:nvGrpSpPr>
          <p:cNvPr id="44" name="Group 43">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183911"/>
            <a:ext cx="13001548" cy="2600960"/>
            <a:chOff x="-305" y="3144820"/>
            <a:chExt cx="9182100" cy="1551136"/>
          </a:xfrm>
        </p:grpSpPr>
        <p:sp useBgFill="1">
          <p:nvSpPr>
            <p:cNvPr id="45" name="Freeform: Shape 44">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519444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8EB5CC0-35A9-AAE9-0531-F19464923111}"/>
              </a:ext>
            </a:extLst>
          </p:cNvPr>
          <p:cNvSpPr>
            <a:spLocks noGrp="1"/>
          </p:cNvSpPr>
          <p:nvPr>
            <p:ph type="title"/>
          </p:nvPr>
        </p:nvSpPr>
        <p:spPr>
          <a:xfrm>
            <a:off x="858316" y="7276841"/>
            <a:ext cx="11298319" cy="1423154"/>
          </a:xfrm>
        </p:spPr>
        <p:txBody>
          <a:bodyPr vert="horz" lIns="91440" tIns="45720" rIns="91440" bIns="45720" rtlCol="0" anchor="t">
            <a:normAutofit/>
          </a:bodyPr>
          <a:lstStyle/>
          <a:p>
            <a:pPr algn="l" defTabSz="914400">
              <a:lnSpc>
                <a:spcPct val="90000"/>
              </a:lnSpc>
              <a:spcBef>
                <a:spcPct val="0"/>
              </a:spcBef>
            </a:pPr>
            <a:r>
              <a:rPr lang="en-US" sz="4600" kern="1200">
                <a:solidFill>
                  <a:schemeClr val="tx2"/>
                </a:solidFill>
                <a:latin typeface="+mj-lt"/>
                <a:ea typeface="+mj-ea"/>
                <a:cs typeface="+mj-cs"/>
              </a:rPr>
              <a:t>A new economic reality: from the industrial to the digital age</a:t>
            </a:r>
          </a:p>
        </p:txBody>
      </p:sp>
      <p:pic>
        <p:nvPicPr>
          <p:cNvPr id="4" name="Picture 3" descr="Central termoeléctrica de gas natural">
            <a:extLst>
              <a:ext uri="{FF2B5EF4-FFF2-40B4-BE49-F238E27FC236}">
                <a16:creationId xmlns:a16="http://schemas.microsoft.com/office/drawing/2014/main" id="{726DC65E-615A-CBA8-D7AC-9231F8313A55}"/>
              </a:ext>
            </a:extLst>
          </p:cNvPr>
          <p:cNvPicPr>
            <a:picLocks noChangeAspect="1"/>
          </p:cNvPicPr>
          <p:nvPr/>
        </p:nvPicPr>
        <p:blipFill>
          <a:blip r:embed="rId2"/>
          <a:srcRect t="24057" b="7108"/>
          <a:stretch>
            <a:fillRect/>
          </a:stretch>
        </p:blipFill>
        <p:spPr>
          <a:xfrm>
            <a:off x="-1" y="10"/>
            <a:ext cx="13004801" cy="5975398"/>
          </a:xfrm>
          <a:prstGeom prst="rect">
            <a:avLst/>
          </a:prstGeom>
        </p:spPr>
      </p:pic>
      <p:grpSp>
        <p:nvGrpSpPr>
          <p:cNvPr id="10" name="Group 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183911"/>
            <a:ext cx="13001548" cy="2600960"/>
            <a:chOff x="-305" y="3144820"/>
            <a:chExt cx="9182100" cy="1551136"/>
          </a:xfrm>
        </p:grpSpPr>
        <p:sp useBgFill="1">
          <p:nvSpPr>
            <p:cNvPr id="11" name="Freeform: Shape 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138273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638E0-CBF9-7BD0-028A-AFF85DAF74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7F5FA2-1998-570C-CF55-8A83028D73C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556" r="5556"/>
          <a:stretch/>
        </p:blipFill>
        <p:spPr>
          <a:xfrm>
            <a:off x="1" y="1"/>
            <a:ext cx="13004799" cy="97536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ítulo 1">
            <a:extLst>
              <a:ext uri="{FF2B5EF4-FFF2-40B4-BE49-F238E27FC236}">
                <a16:creationId xmlns:a16="http://schemas.microsoft.com/office/drawing/2014/main" id="{12EACD1E-04CA-ED3C-09D2-242D97997827}"/>
              </a:ext>
            </a:extLst>
          </p:cNvPr>
          <p:cNvSpPr>
            <a:spLocks noGrp="1"/>
          </p:cNvSpPr>
          <p:nvPr>
            <p:ph type="title"/>
          </p:nvPr>
        </p:nvSpPr>
        <p:spPr>
          <a:xfrm>
            <a:off x="639805" y="7444366"/>
            <a:ext cx="7393407" cy="1069819"/>
          </a:xfrm>
        </p:spPr>
        <p:txBody>
          <a:bodyPr vert="horz" lIns="91440" tIns="45720" rIns="91440" bIns="45720" rtlCol="0" anchor="b">
            <a:normAutofit fontScale="90000"/>
          </a:bodyPr>
          <a:lstStyle/>
          <a:p>
            <a:pPr algn="l" defTabSz="914400">
              <a:lnSpc>
                <a:spcPct val="90000"/>
              </a:lnSpc>
              <a:spcBef>
                <a:spcPct val="0"/>
              </a:spcBef>
            </a:pPr>
            <a:r>
              <a:rPr lang="en-US" sz="4500" kern="1200" dirty="0">
                <a:solidFill>
                  <a:schemeClr val="tx1">
                    <a:lumMod val="85000"/>
                    <a:lumOff val="15000"/>
                  </a:schemeClr>
                </a:solidFill>
                <a:latin typeface="+mj-lt"/>
                <a:ea typeface="+mj-ea"/>
                <a:cs typeface="+mj-cs"/>
              </a:rPr>
              <a:t>From consumption to citizenship</a:t>
            </a:r>
          </a:p>
        </p:txBody>
      </p:sp>
    </p:spTree>
    <p:extLst>
      <p:ext uri="{BB962C8B-B14F-4D97-AF65-F5344CB8AC3E}">
        <p14:creationId xmlns:p14="http://schemas.microsoft.com/office/powerpoint/2010/main" val="424068012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5337C-2D22-91D6-90D2-46EB24ECABA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8C76059-FB7C-C19A-824A-C91B53AD8460}"/>
              </a:ext>
            </a:extLst>
          </p:cNvPr>
          <p:cNvSpPr>
            <a:spLocks noGrp="1"/>
          </p:cNvSpPr>
          <p:nvPr>
            <p:ph type="title"/>
          </p:nvPr>
        </p:nvSpPr>
        <p:spPr>
          <a:xfrm>
            <a:off x="6948040" y="519288"/>
            <a:ext cx="5162677" cy="2570390"/>
          </a:xfrm>
        </p:spPr>
        <p:txBody>
          <a:bodyPr vert="horz" lIns="91440" tIns="45720" rIns="91440" bIns="45720" rtlCol="0" anchor="ctr">
            <a:normAutofit/>
          </a:bodyPr>
          <a:lstStyle/>
          <a:p>
            <a:pPr algn="l" defTabSz="914400">
              <a:lnSpc>
                <a:spcPct val="90000"/>
              </a:lnSpc>
              <a:spcBef>
                <a:spcPct val="0"/>
              </a:spcBef>
            </a:pPr>
            <a:r>
              <a:rPr lang="en-US" sz="4400" kern="1200" dirty="0">
                <a:solidFill>
                  <a:schemeClr val="tx1"/>
                </a:solidFill>
                <a:latin typeface="+mj-lt"/>
                <a:ea typeface="+mj-ea"/>
                <a:cs typeface="+mj-cs"/>
              </a:rPr>
              <a:t>Consumption in the digital age &amp; citizenship</a:t>
            </a:r>
          </a:p>
        </p:txBody>
      </p:sp>
      <p:pic>
        <p:nvPicPr>
          <p:cNvPr id="6" name="Picture 5">
            <a:extLst>
              <a:ext uri="{FF2B5EF4-FFF2-40B4-BE49-F238E27FC236}">
                <a16:creationId xmlns:a16="http://schemas.microsoft.com/office/drawing/2014/main" id="{506CCD81-8B20-CF21-D5D8-BA26022A2A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812" r="32538" b="-1"/>
          <a:stretch/>
        </p:blipFill>
        <p:spPr>
          <a:xfrm>
            <a:off x="20" y="10"/>
            <a:ext cx="6524320" cy="97535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uadroTexto 3">
            <a:extLst>
              <a:ext uri="{FF2B5EF4-FFF2-40B4-BE49-F238E27FC236}">
                <a16:creationId xmlns:a16="http://schemas.microsoft.com/office/drawing/2014/main" id="{79064862-EAB8-B8BD-936C-3D4E7BC3B6C0}"/>
              </a:ext>
            </a:extLst>
          </p:cNvPr>
          <p:cNvSpPr txBox="1"/>
          <p:nvPr/>
        </p:nvSpPr>
        <p:spPr>
          <a:xfrm>
            <a:off x="6948040" y="3318466"/>
            <a:ext cx="5162677" cy="546654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Access to goods &amp; services (e.g. banks)</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Political views following consumption (e.g. newspapers)</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Communications (social networks &amp; web 3.0)</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IoT (e.g. health information)</a:t>
            </a:r>
          </a:p>
        </p:txBody>
      </p:sp>
      <p:sp>
        <p:nvSpPr>
          <p:cNvPr id="5" name="CuadroTexto 4">
            <a:extLst>
              <a:ext uri="{FF2B5EF4-FFF2-40B4-BE49-F238E27FC236}">
                <a16:creationId xmlns:a16="http://schemas.microsoft.com/office/drawing/2014/main" id="{FC9F2B1D-EBBE-8542-55B7-DA16DF288765}"/>
              </a:ext>
            </a:extLst>
          </p:cNvPr>
          <p:cNvSpPr txBox="1"/>
          <p:nvPr/>
        </p:nvSpPr>
        <p:spPr>
          <a:xfrm>
            <a:off x="10872806" y="9504814"/>
            <a:ext cx="2131994" cy="287258"/>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r" defTabSz="584200" rtl="0" eaLnBrk="1" fontAlgn="auto" latinLnBrk="0" hangingPunct="0">
              <a:lnSpc>
                <a:spcPct val="100000"/>
              </a:lnSpc>
              <a:spcBef>
                <a:spcPts val="0"/>
              </a:spcBef>
              <a:spcAft>
                <a:spcPts val="600"/>
              </a:spcAft>
              <a:buClrTx/>
              <a:buSzTx/>
              <a:buFontTx/>
              <a:buNone/>
              <a:tabLst/>
              <a:defRPr/>
            </a:pPr>
            <a:r>
              <a:rPr kumimoji="0" lang="es-ES" sz="700" b="0" i="0" u="none" strike="noStrike" kern="0" cap="none" spc="0" normalizeH="0" baseline="0" noProof="0">
                <a:ln>
                  <a:noFill/>
                </a:ln>
                <a:solidFill>
                  <a:srgbClr val="FFFFFF"/>
                </a:solidFill>
                <a:effectLst/>
                <a:uLnTx/>
                <a:uFillTx/>
                <a:latin typeface="Helvetica Light"/>
                <a:sym typeface="Helvetica Light"/>
                <a:hlinkClick r:id="rId3" tooltip="https://www.flickr.com/photos/bookcatalog/27162721118">
                  <a:extLst>
                    <a:ext uri="{A12FA001-AC4F-418D-AE19-62706E023703}">
                      <ahyp:hlinkClr xmlns:ahyp="http://schemas.microsoft.com/office/drawing/2018/hyperlinkcolor" val="tx"/>
                    </a:ext>
                  </a:extLst>
                </a:hlinkClick>
              </a:rPr>
              <a:t>Esta foto</a:t>
            </a:r>
            <a:r>
              <a:rPr kumimoji="0" lang="es-ES" sz="700" b="0" i="0" u="none" strike="noStrike" kern="0" cap="none" spc="0" normalizeH="0" baseline="0" noProof="0">
                <a:ln>
                  <a:noFill/>
                </a:ln>
                <a:solidFill>
                  <a:srgbClr val="FFFFFF"/>
                </a:solidFill>
                <a:effectLst/>
                <a:uLnTx/>
                <a:uFillTx/>
                <a:latin typeface="Helvetica Light"/>
                <a:sym typeface="Helvetica Light"/>
              </a:rPr>
              <a:t> de Autor desconocido está bajo licencia </a:t>
            </a:r>
            <a:r>
              <a:rPr kumimoji="0" lang="es-ES" sz="700" b="0" i="0" u="none" strike="noStrike" kern="0" cap="none" spc="0" normalizeH="0" baseline="0" noProof="0">
                <a:ln>
                  <a:noFill/>
                </a:ln>
                <a:solidFill>
                  <a:srgbClr val="FFFFFF"/>
                </a:solidFill>
                <a:effectLst/>
                <a:uLnTx/>
                <a:uFillTx/>
                <a:latin typeface="Helvetica Light"/>
                <a:sym typeface="Helvetica Light"/>
                <a:hlinkClick r:id="rId4" tooltip="https://creativecommons.org/licenses/by/3.0/">
                  <a:extLst>
                    <a:ext uri="{A12FA001-AC4F-418D-AE19-62706E023703}">
                      <ahyp:hlinkClr xmlns:ahyp="http://schemas.microsoft.com/office/drawing/2018/hyperlinkcolor" val="tx"/>
                    </a:ext>
                  </a:extLst>
                </a:hlinkClick>
              </a:rPr>
              <a:t>CC BY</a:t>
            </a:r>
            <a:endParaRPr kumimoji="0" lang="es-ES" sz="700" b="0" i="0" u="none" strike="noStrike" kern="0" cap="none" spc="0" normalizeH="0" baseline="0" noProof="0">
              <a:ln>
                <a:noFill/>
              </a:ln>
              <a:solidFill>
                <a:srgbClr val="FFFFFF"/>
              </a:solidFill>
              <a:effectLst/>
              <a:uLnTx/>
              <a:uFillTx/>
              <a:latin typeface="Helvetica Light"/>
              <a:sym typeface="Helvetica Light"/>
            </a:endParaRPr>
          </a:p>
        </p:txBody>
      </p:sp>
    </p:spTree>
    <p:extLst>
      <p:ext uri="{BB962C8B-B14F-4D97-AF65-F5344CB8AC3E}">
        <p14:creationId xmlns:p14="http://schemas.microsoft.com/office/powerpoint/2010/main" val="411671887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90010AD3-EDCA-5A08-BBE2-376A52A1BB94}"/>
              </a:ext>
            </a:extLst>
          </p:cNvPr>
          <p:cNvSpPr>
            <a:spLocks noGrp="1"/>
          </p:cNvSpPr>
          <p:nvPr>
            <p:ph type="title"/>
          </p:nvPr>
        </p:nvSpPr>
        <p:spPr>
          <a:xfrm>
            <a:off x="682752" y="462747"/>
            <a:ext cx="4659842" cy="2783062"/>
          </a:xfrm>
        </p:spPr>
        <p:txBody>
          <a:bodyPr vert="horz" lIns="91440" tIns="45720" rIns="91440" bIns="45720" rtlCol="0" anchor="b">
            <a:normAutofit/>
          </a:bodyPr>
          <a:lstStyle/>
          <a:p>
            <a:pPr algn="l" defTabSz="914400">
              <a:lnSpc>
                <a:spcPct val="90000"/>
              </a:lnSpc>
              <a:spcBef>
                <a:spcPct val="0"/>
              </a:spcBef>
            </a:pPr>
            <a:r>
              <a:rPr lang="en-US" sz="6700" kern="1200">
                <a:solidFill>
                  <a:schemeClr val="tx1"/>
                </a:solidFill>
                <a:latin typeface="+mj-lt"/>
                <a:ea typeface="+mj-ea"/>
                <a:cs typeface="+mj-cs"/>
              </a:rPr>
              <a:t>Data and consumers</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752" y="3679280"/>
            <a:ext cx="3706368" cy="26009"/>
          </a:xfrm>
          <a:custGeom>
            <a:avLst/>
            <a:gdLst>
              <a:gd name="csX0" fmla="*/ 0 w 3706368"/>
              <a:gd name="csY0" fmla="*/ 0 h 26009"/>
              <a:gd name="csX1" fmla="*/ 617728 w 3706368"/>
              <a:gd name="csY1" fmla="*/ 0 h 26009"/>
              <a:gd name="csX2" fmla="*/ 1309583 w 3706368"/>
              <a:gd name="csY2" fmla="*/ 0 h 26009"/>
              <a:gd name="csX3" fmla="*/ 1853184 w 3706368"/>
              <a:gd name="csY3" fmla="*/ 0 h 26009"/>
              <a:gd name="csX4" fmla="*/ 2396785 w 3706368"/>
              <a:gd name="csY4" fmla="*/ 0 h 26009"/>
              <a:gd name="csX5" fmla="*/ 3051576 w 3706368"/>
              <a:gd name="csY5" fmla="*/ 0 h 26009"/>
              <a:gd name="csX6" fmla="*/ 3706368 w 3706368"/>
              <a:gd name="csY6" fmla="*/ 0 h 26009"/>
              <a:gd name="csX7" fmla="*/ 3706368 w 3706368"/>
              <a:gd name="csY7" fmla="*/ 26009 h 26009"/>
              <a:gd name="csX8" fmla="*/ 3014513 w 3706368"/>
              <a:gd name="csY8" fmla="*/ 26009 h 26009"/>
              <a:gd name="csX9" fmla="*/ 2359721 w 3706368"/>
              <a:gd name="csY9" fmla="*/ 26009 h 26009"/>
              <a:gd name="csX10" fmla="*/ 1741993 w 3706368"/>
              <a:gd name="csY10" fmla="*/ 26009 h 26009"/>
              <a:gd name="csX11" fmla="*/ 1087201 w 3706368"/>
              <a:gd name="csY11" fmla="*/ 26009 h 26009"/>
              <a:gd name="csX12" fmla="*/ 0 w 3706368"/>
              <a:gd name="csY12" fmla="*/ 26009 h 26009"/>
              <a:gd name="csX13" fmla="*/ 0 w 3706368"/>
              <a:gd name="csY13" fmla="*/ 0 h 26009"/>
              <a:gd name="csX0" fmla="*/ 0 w 3706368"/>
              <a:gd name="csY0" fmla="*/ 0 h 26009"/>
              <a:gd name="csX1" fmla="*/ 543601 w 3706368"/>
              <a:gd name="csY1" fmla="*/ 0 h 26009"/>
              <a:gd name="csX2" fmla="*/ 1235456 w 3706368"/>
              <a:gd name="csY2" fmla="*/ 0 h 26009"/>
              <a:gd name="csX3" fmla="*/ 1741993 w 3706368"/>
              <a:gd name="csY3" fmla="*/ 0 h 26009"/>
              <a:gd name="csX4" fmla="*/ 2248530 w 3706368"/>
              <a:gd name="csY4" fmla="*/ 0 h 26009"/>
              <a:gd name="csX5" fmla="*/ 2866258 w 3706368"/>
              <a:gd name="csY5" fmla="*/ 0 h 26009"/>
              <a:gd name="csX6" fmla="*/ 3706368 w 3706368"/>
              <a:gd name="csY6" fmla="*/ 0 h 26009"/>
              <a:gd name="csX7" fmla="*/ 3706368 w 3706368"/>
              <a:gd name="csY7" fmla="*/ 26009 h 26009"/>
              <a:gd name="csX8" fmla="*/ 3162767 w 3706368"/>
              <a:gd name="csY8" fmla="*/ 26009 h 26009"/>
              <a:gd name="csX9" fmla="*/ 2582103 w 3706368"/>
              <a:gd name="csY9" fmla="*/ 26009 h 26009"/>
              <a:gd name="csX10" fmla="*/ 1890248 w 3706368"/>
              <a:gd name="csY10" fmla="*/ 26009 h 26009"/>
              <a:gd name="csX11" fmla="*/ 1309583 w 3706368"/>
              <a:gd name="csY11" fmla="*/ 26009 h 26009"/>
              <a:gd name="csX12" fmla="*/ 728919 w 3706368"/>
              <a:gd name="csY12" fmla="*/ 26009 h 26009"/>
              <a:gd name="csX13" fmla="*/ 0 w 3706368"/>
              <a:gd name="csY13" fmla="*/ 26009 h 26009"/>
              <a:gd name="csX14" fmla="*/ 0 w 3706368"/>
              <a:gd name="csY14" fmla="*/ 0 h 260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706368" h="26009" fill="none" extrusionOk="0">
                <a:moveTo>
                  <a:pt x="0" y="0"/>
                </a:moveTo>
                <a:cubicBezTo>
                  <a:pt x="197555" y="-21022"/>
                  <a:pt x="452307" y="-32530"/>
                  <a:pt x="617728" y="0"/>
                </a:cubicBezTo>
                <a:cubicBezTo>
                  <a:pt x="770494" y="27595"/>
                  <a:pt x="1181405" y="-16227"/>
                  <a:pt x="1309583" y="0"/>
                </a:cubicBezTo>
                <a:cubicBezTo>
                  <a:pt x="1465060" y="40217"/>
                  <a:pt x="1704229" y="8158"/>
                  <a:pt x="1853184" y="0"/>
                </a:cubicBezTo>
                <a:cubicBezTo>
                  <a:pt x="2027455" y="-19018"/>
                  <a:pt x="2206159" y="-42736"/>
                  <a:pt x="2396785" y="0"/>
                </a:cubicBezTo>
                <a:cubicBezTo>
                  <a:pt x="2605013" y="-1465"/>
                  <a:pt x="2800051" y="-42133"/>
                  <a:pt x="3051576" y="0"/>
                </a:cubicBezTo>
                <a:cubicBezTo>
                  <a:pt x="3268181" y="25306"/>
                  <a:pt x="3561643" y="-823"/>
                  <a:pt x="3706368" y="0"/>
                </a:cubicBezTo>
                <a:cubicBezTo>
                  <a:pt x="3706547" y="8535"/>
                  <a:pt x="3706490" y="17912"/>
                  <a:pt x="3706368" y="26009"/>
                </a:cubicBezTo>
                <a:cubicBezTo>
                  <a:pt x="3515428" y="22678"/>
                  <a:pt x="3243539" y="12151"/>
                  <a:pt x="3014513" y="26009"/>
                </a:cubicBezTo>
                <a:cubicBezTo>
                  <a:pt x="2738107" y="35363"/>
                  <a:pt x="2506531" y="47623"/>
                  <a:pt x="2359721" y="26009"/>
                </a:cubicBezTo>
                <a:cubicBezTo>
                  <a:pt x="2208907" y="28585"/>
                  <a:pt x="1950049" y="32674"/>
                  <a:pt x="1741993" y="26009"/>
                </a:cubicBezTo>
                <a:cubicBezTo>
                  <a:pt x="1538708" y="20110"/>
                  <a:pt x="1329062" y="48257"/>
                  <a:pt x="1087201" y="26009"/>
                </a:cubicBezTo>
                <a:cubicBezTo>
                  <a:pt x="841387" y="-75922"/>
                  <a:pt x="558998" y="-46453"/>
                  <a:pt x="0" y="26009"/>
                </a:cubicBezTo>
                <a:cubicBezTo>
                  <a:pt x="-219" y="17456"/>
                  <a:pt x="-1479" y="7467"/>
                  <a:pt x="0" y="0"/>
                </a:cubicBezTo>
                <a:close/>
              </a:path>
              <a:path w="3706368" h="26009" stroke="0" extrusionOk="0">
                <a:moveTo>
                  <a:pt x="0" y="0"/>
                </a:moveTo>
                <a:cubicBezTo>
                  <a:pt x="132386" y="-8193"/>
                  <a:pt x="440128" y="-13875"/>
                  <a:pt x="543601" y="0"/>
                </a:cubicBezTo>
                <a:cubicBezTo>
                  <a:pt x="721632" y="40280"/>
                  <a:pt x="968001" y="-54805"/>
                  <a:pt x="1235456" y="0"/>
                </a:cubicBezTo>
                <a:cubicBezTo>
                  <a:pt x="1507990" y="33069"/>
                  <a:pt x="1528581" y="15853"/>
                  <a:pt x="1741993" y="0"/>
                </a:cubicBezTo>
                <a:cubicBezTo>
                  <a:pt x="1956876" y="-23552"/>
                  <a:pt x="2003590" y="18943"/>
                  <a:pt x="2248530" y="0"/>
                </a:cubicBezTo>
                <a:cubicBezTo>
                  <a:pt x="2498884" y="5949"/>
                  <a:pt x="2642838" y="22277"/>
                  <a:pt x="2866258" y="0"/>
                </a:cubicBezTo>
                <a:cubicBezTo>
                  <a:pt x="3094300" y="-67289"/>
                  <a:pt x="3356924" y="-29269"/>
                  <a:pt x="3706368" y="0"/>
                </a:cubicBezTo>
                <a:cubicBezTo>
                  <a:pt x="3706474" y="10967"/>
                  <a:pt x="3705642" y="19170"/>
                  <a:pt x="3706368" y="26009"/>
                </a:cubicBezTo>
                <a:cubicBezTo>
                  <a:pt x="3459572" y="-7561"/>
                  <a:pt x="3305300" y="5627"/>
                  <a:pt x="3162767" y="26009"/>
                </a:cubicBezTo>
                <a:cubicBezTo>
                  <a:pt x="2982082" y="20322"/>
                  <a:pt x="2688579" y="40427"/>
                  <a:pt x="2582103" y="26009"/>
                </a:cubicBezTo>
                <a:cubicBezTo>
                  <a:pt x="2446215" y="49900"/>
                  <a:pt x="2079658" y="30630"/>
                  <a:pt x="1890248" y="26009"/>
                </a:cubicBezTo>
                <a:cubicBezTo>
                  <a:pt x="1683670" y="34247"/>
                  <a:pt x="1539532" y="15688"/>
                  <a:pt x="1309583" y="26009"/>
                </a:cubicBezTo>
                <a:cubicBezTo>
                  <a:pt x="1043858" y="36490"/>
                  <a:pt x="951280" y="16246"/>
                  <a:pt x="728919" y="26009"/>
                </a:cubicBezTo>
                <a:cubicBezTo>
                  <a:pt x="499070" y="59448"/>
                  <a:pt x="201652" y="24357"/>
                  <a:pt x="0" y="26009"/>
                </a:cubicBezTo>
                <a:cubicBezTo>
                  <a:pt x="633" y="15057"/>
                  <a:pt x="-1375" y="7659"/>
                  <a:pt x="0" y="0"/>
                </a:cubicBezTo>
                <a:close/>
              </a:path>
              <a:path w="3706368" h="26009" fill="none" stroke="0" extrusionOk="0">
                <a:moveTo>
                  <a:pt x="0" y="0"/>
                </a:moveTo>
                <a:cubicBezTo>
                  <a:pt x="216188" y="-23662"/>
                  <a:pt x="448560" y="-11576"/>
                  <a:pt x="617728" y="0"/>
                </a:cubicBezTo>
                <a:cubicBezTo>
                  <a:pt x="800060" y="-1517"/>
                  <a:pt x="1127786" y="-13641"/>
                  <a:pt x="1309583" y="0"/>
                </a:cubicBezTo>
                <a:cubicBezTo>
                  <a:pt x="1449279" y="-30407"/>
                  <a:pt x="1660788" y="58558"/>
                  <a:pt x="1853184" y="0"/>
                </a:cubicBezTo>
                <a:cubicBezTo>
                  <a:pt x="2028222" y="-1962"/>
                  <a:pt x="2177771" y="-21240"/>
                  <a:pt x="2396785" y="0"/>
                </a:cubicBezTo>
                <a:cubicBezTo>
                  <a:pt x="2578131" y="29381"/>
                  <a:pt x="2804330" y="10356"/>
                  <a:pt x="3051576" y="0"/>
                </a:cubicBezTo>
                <a:cubicBezTo>
                  <a:pt x="3302880" y="27563"/>
                  <a:pt x="3546962" y="-19989"/>
                  <a:pt x="3706368" y="0"/>
                </a:cubicBezTo>
                <a:cubicBezTo>
                  <a:pt x="3704993" y="8943"/>
                  <a:pt x="3705161" y="18377"/>
                  <a:pt x="3706368" y="26009"/>
                </a:cubicBezTo>
                <a:cubicBezTo>
                  <a:pt x="3518578" y="15570"/>
                  <a:pt x="3320844" y="11828"/>
                  <a:pt x="3014513" y="26009"/>
                </a:cubicBezTo>
                <a:cubicBezTo>
                  <a:pt x="2749268" y="30736"/>
                  <a:pt x="2498659" y="26380"/>
                  <a:pt x="2359721" y="26009"/>
                </a:cubicBezTo>
                <a:cubicBezTo>
                  <a:pt x="2232676" y="54766"/>
                  <a:pt x="1930448" y="48561"/>
                  <a:pt x="1741993" y="26009"/>
                </a:cubicBezTo>
                <a:cubicBezTo>
                  <a:pt x="1548168" y="-9252"/>
                  <a:pt x="1285804" y="67699"/>
                  <a:pt x="1087201" y="26009"/>
                </a:cubicBezTo>
                <a:cubicBezTo>
                  <a:pt x="850417" y="-18928"/>
                  <a:pt x="468268" y="-38139"/>
                  <a:pt x="0" y="26009"/>
                </a:cubicBezTo>
                <a:cubicBezTo>
                  <a:pt x="178" y="16165"/>
                  <a:pt x="-1867" y="62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3706368"/>
                      <a:gd name="connsiteY0" fmla="*/ 0 h 26009"/>
                      <a:gd name="connsiteX1" fmla="*/ 617728 w 3706368"/>
                      <a:gd name="connsiteY1" fmla="*/ 0 h 26009"/>
                      <a:gd name="connsiteX2" fmla="*/ 1309583 w 3706368"/>
                      <a:gd name="connsiteY2" fmla="*/ 0 h 26009"/>
                      <a:gd name="connsiteX3" fmla="*/ 1853184 w 3706368"/>
                      <a:gd name="connsiteY3" fmla="*/ 0 h 26009"/>
                      <a:gd name="connsiteX4" fmla="*/ 2396785 w 3706368"/>
                      <a:gd name="connsiteY4" fmla="*/ 0 h 26009"/>
                      <a:gd name="connsiteX5" fmla="*/ 3051576 w 3706368"/>
                      <a:gd name="connsiteY5" fmla="*/ 0 h 26009"/>
                      <a:gd name="connsiteX6" fmla="*/ 3706368 w 3706368"/>
                      <a:gd name="connsiteY6" fmla="*/ 0 h 26009"/>
                      <a:gd name="connsiteX7" fmla="*/ 3706368 w 3706368"/>
                      <a:gd name="connsiteY7" fmla="*/ 26009 h 26009"/>
                      <a:gd name="connsiteX8" fmla="*/ 3014513 w 3706368"/>
                      <a:gd name="connsiteY8" fmla="*/ 26009 h 26009"/>
                      <a:gd name="connsiteX9" fmla="*/ 2359721 w 3706368"/>
                      <a:gd name="connsiteY9" fmla="*/ 26009 h 26009"/>
                      <a:gd name="connsiteX10" fmla="*/ 1741993 w 3706368"/>
                      <a:gd name="connsiteY10" fmla="*/ 26009 h 26009"/>
                      <a:gd name="connsiteX11" fmla="*/ 1087201 w 3706368"/>
                      <a:gd name="connsiteY11" fmla="*/ 26009 h 26009"/>
                      <a:gd name="connsiteX12" fmla="*/ 0 w 3706368"/>
                      <a:gd name="connsiteY12" fmla="*/ 26009 h 26009"/>
                      <a:gd name="connsiteX13" fmla="*/ 0 w 3706368"/>
                      <a:gd name="connsiteY13"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6368" h="26009" fill="none" extrusionOk="0">
                        <a:moveTo>
                          <a:pt x="0" y="0"/>
                        </a:moveTo>
                        <a:cubicBezTo>
                          <a:pt x="206410" y="-9146"/>
                          <a:pt x="450604" y="-20859"/>
                          <a:pt x="617728" y="0"/>
                        </a:cubicBezTo>
                        <a:cubicBezTo>
                          <a:pt x="784852" y="20859"/>
                          <a:pt x="1162156" y="-11189"/>
                          <a:pt x="1309583" y="0"/>
                        </a:cubicBezTo>
                        <a:cubicBezTo>
                          <a:pt x="1457010" y="11189"/>
                          <a:pt x="1679360" y="23082"/>
                          <a:pt x="1853184" y="0"/>
                        </a:cubicBezTo>
                        <a:cubicBezTo>
                          <a:pt x="2027008" y="-23082"/>
                          <a:pt x="2188064" y="-22101"/>
                          <a:pt x="2396785" y="0"/>
                        </a:cubicBezTo>
                        <a:cubicBezTo>
                          <a:pt x="2605506" y="22101"/>
                          <a:pt x="2825547" y="-29871"/>
                          <a:pt x="3051576" y="0"/>
                        </a:cubicBezTo>
                        <a:cubicBezTo>
                          <a:pt x="3277605" y="29871"/>
                          <a:pt x="3568489" y="-10979"/>
                          <a:pt x="3706368" y="0"/>
                        </a:cubicBezTo>
                        <a:cubicBezTo>
                          <a:pt x="3706437" y="7510"/>
                          <a:pt x="3706093" y="17836"/>
                          <a:pt x="3706368" y="26009"/>
                        </a:cubicBezTo>
                        <a:cubicBezTo>
                          <a:pt x="3491429" y="168"/>
                          <a:pt x="3292757" y="13291"/>
                          <a:pt x="3014513" y="26009"/>
                        </a:cubicBezTo>
                        <a:cubicBezTo>
                          <a:pt x="2736269" y="38727"/>
                          <a:pt x="2505489" y="26388"/>
                          <a:pt x="2359721" y="26009"/>
                        </a:cubicBezTo>
                        <a:cubicBezTo>
                          <a:pt x="2213953" y="25630"/>
                          <a:pt x="1938998" y="31740"/>
                          <a:pt x="1741993" y="26009"/>
                        </a:cubicBezTo>
                        <a:cubicBezTo>
                          <a:pt x="1544988" y="20278"/>
                          <a:pt x="1318933" y="54803"/>
                          <a:pt x="1087201" y="26009"/>
                        </a:cubicBezTo>
                        <a:cubicBezTo>
                          <a:pt x="855469" y="-2785"/>
                          <a:pt x="496978" y="-17878"/>
                          <a:pt x="0" y="26009"/>
                        </a:cubicBezTo>
                        <a:cubicBezTo>
                          <a:pt x="-231" y="15639"/>
                          <a:pt x="-760" y="7461"/>
                          <a:pt x="0" y="0"/>
                        </a:cubicBezTo>
                        <a:close/>
                      </a:path>
                      <a:path w="3706368" h="26009" stroke="0" extrusionOk="0">
                        <a:moveTo>
                          <a:pt x="0" y="0"/>
                        </a:moveTo>
                        <a:cubicBezTo>
                          <a:pt x="132087" y="2621"/>
                          <a:pt x="412109" y="294"/>
                          <a:pt x="543601" y="0"/>
                        </a:cubicBezTo>
                        <a:cubicBezTo>
                          <a:pt x="675093" y="-294"/>
                          <a:pt x="961514" y="-29404"/>
                          <a:pt x="1235456" y="0"/>
                        </a:cubicBezTo>
                        <a:cubicBezTo>
                          <a:pt x="1509398" y="29404"/>
                          <a:pt x="1527437" y="18751"/>
                          <a:pt x="1741993" y="0"/>
                        </a:cubicBezTo>
                        <a:cubicBezTo>
                          <a:pt x="1956549" y="-18751"/>
                          <a:pt x="1999360" y="18770"/>
                          <a:pt x="2248530" y="0"/>
                        </a:cubicBezTo>
                        <a:cubicBezTo>
                          <a:pt x="2497700" y="-18770"/>
                          <a:pt x="2614677" y="28757"/>
                          <a:pt x="2866258" y="0"/>
                        </a:cubicBezTo>
                        <a:cubicBezTo>
                          <a:pt x="3117839" y="-28757"/>
                          <a:pt x="3366796" y="-36633"/>
                          <a:pt x="3706368" y="0"/>
                        </a:cubicBezTo>
                        <a:cubicBezTo>
                          <a:pt x="3706686" y="12563"/>
                          <a:pt x="3705425" y="19101"/>
                          <a:pt x="3706368" y="26009"/>
                        </a:cubicBezTo>
                        <a:cubicBezTo>
                          <a:pt x="3457584" y="571"/>
                          <a:pt x="3333396" y="3454"/>
                          <a:pt x="3162767" y="26009"/>
                        </a:cubicBezTo>
                        <a:cubicBezTo>
                          <a:pt x="2992138" y="48564"/>
                          <a:pt x="2706133" y="39728"/>
                          <a:pt x="2582103" y="26009"/>
                        </a:cubicBezTo>
                        <a:cubicBezTo>
                          <a:pt x="2458073" y="12290"/>
                          <a:pt x="2095876" y="22193"/>
                          <a:pt x="1890248" y="26009"/>
                        </a:cubicBezTo>
                        <a:cubicBezTo>
                          <a:pt x="1684621" y="29825"/>
                          <a:pt x="1546299" y="23827"/>
                          <a:pt x="1309583" y="26009"/>
                        </a:cubicBezTo>
                        <a:cubicBezTo>
                          <a:pt x="1072868" y="28191"/>
                          <a:pt x="951698" y="34450"/>
                          <a:pt x="728919" y="26009"/>
                        </a:cubicBezTo>
                        <a:cubicBezTo>
                          <a:pt x="506140" y="17568"/>
                          <a:pt x="209622" y="23600"/>
                          <a:pt x="0" y="26009"/>
                        </a:cubicBezTo>
                        <a:cubicBezTo>
                          <a:pt x="833" y="14661"/>
                          <a:pt x="-1028" y="7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5BA70E5A-9C4A-D9B9-D216-9966874F7E2D}"/>
              </a:ext>
            </a:extLst>
          </p:cNvPr>
          <p:cNvSpPr txBox="1"/>
          <p:nvPr/>
        </p:nvSpPr>
        <p:spPr>
          <a:xfrm>
            <a:off x="682752" y="4085900"/>
            <a:ext cx="4526494" cy="472272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Autofit/>
          </a:bodyPr>
          <a:lstStyle/>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Data as part of the service (IoT)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Conditions of the service: profiling, advertising, personalizing</a:t>
            </a: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Influence decision-making</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000000"/>
              </a:solidFill>
              <a:effectLst/>
              <a:uLnTx/>
              <a:uFillTx/>
              <a:latin typeface="Helvetica Light"/>
              <a:sym typeface="Helvetica Light"/>
            </a:endParaRPr>
          </a:p>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Counter-performance</a:t>
            </a:r>
          </a:p>
        </p:txBody>
      </p:sp>
      <p:pic>
        <p:nvPicPr>
          <p:cNvPr id="31" name="Picture 4" descr="Magnifying glass showing decling performance">
            <a:extLst>
              <a:ext uri="{FF2B5EF4-FFF2-40B4-BE49-F238E27FC236}">
                <a16:creationId xmlns:a16="http://schemas.microsoft.com/office/drawing/2014/main" id="{13FF7AD4-883F-B063-1AF9-C698EEC2E786}"/>
              </a:ext>
            </a:extLst>
          </p:cNvPr>
          <p:cNvPicPr>
            <a:picLocks noChangeAspect="1"/>
          </p:cNvPicPr>
          <p:nvPr/>
        </p:nvPicPr>
        <p:blipFill rotWithShape="1">
          <a:blip r:embed="rId2"/>
          <a:srcRect l="9649" r="40136" b="-1"/>
          <a:stretch/>
        </p:blipFill>
        <p:spPr>
          <a:xfrm>
            <a:off x="5665815" y="10"/>
            <a:ext cx="7337360" cy="9753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374174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E23F93BC-61F6-56BE-EF66-5C0972EA287E}"/>
              </a:ext>
            </a:extLst>
          </p:cNvPr>
          <p:cNvSpPr>
            <a:spLocks noGrp="1"/>
          </p:cNvSpPr>
          <p:nvPr>
            <p:ph type="title"/>
          </p:nvPr>
        </p:nvSpPr>
        <p:spPr>
          <a:xfrm>
            <a:off x="682752" y="462747"/>
            <a:ext cx="4659842" cy="2783062"/>
          </a:xfrm>
        </p:spPr>
        <p:txBody>
          <a:bodyPr vert="horz" lIns="91440" tIns="45720" rIns="91440" bIns="45720" rtlCol="0" anchor="b">
            <a:normAutofit/>
          </a:bodyPr>
          <a:lstStyle/>
          <a:p>
            <a:pPr algn="l" defTabSz="914400">
              <a:lnSpc>
                <a:spcPct val="90000"/>
              </a:lnSpc>
              <a:spcBef>
                <a:spcPct val="0"/>
              </a:spcBef>
            </a:pPr>
            <a:r>
              <a:rPr lang="en-US" sz="5700" kern="1200" dirty="0">
                <a:solidFill>
                  <a:schemeClr val="tx1"/>
                </a:solidFill>
                <a:latin typeface="+mj-lt"/>
                <a:ea typeface="+mj-ea"/>
                <a:cs typeface="+mj-cs"/>
              </a:rPr>
              <a:t>Data and consumers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752" y="3679280"/>
            <a:ext cx="3706368" cy="26009"/>
          </a:xfrm>
          <a:custGeom>
            <a:avLst/>
            <a:gdLst>
              <a:gd name="csX0" fmla="*/ 0 w 3706368"/>
              <a:gd name="csY0" fmla="*/ 0 h 26009"/>
              <a:gd name="csX1" fmla="*/ 617728 w 3706368"/>
              <a:gd name="csY1" fmla="*/ 0 h 26009"/>
              <a:gd name="csX2" fmla="*/ 1309583 w 3706368"/>
              <a:gd name="csY2" fmla="*/ 0 h 26009"/>
              <a:gd name="csX3" fmla="*/ 1853184 w 3706368"/>
              <a:gd name="csY3" fmla="*/ 0 h 26009"/>
              <a:gd name="csX4" fmla="*/ 2396785 w 3706368"/>
              <a:gd name="csY4" fmla="*/ 0 h 26009"/>
              <a:gd name="csX5" fmla="*/ 3051576 w 3706368"/>
              <a:gd name="csY5" fmla="*/ 0 h 26009"/>
              <a:gd name="csX6" fmla="*/ 3706368 w 3706368"/>
              <a:gd name="csY6" fmla="*/ 0 h 26009"/>
              <a:gd name="csX7" fmla="*/ 3706368 w 3706368"/>
              <a:gd name="csY7" fmla="*/ 26009 h 26009"/>
              <a:gd name="csX8" fmla="*/ 3014513 w 3706368"/>
              <a:gd name="csY8" fmla="*/ 26009 h 26009"/>
              <a:gd name="csX9" fmla="*/ 2359721 w 3706368"/>
              <a:gd name="csY9" fmla="*/ 26009 h 26009"/>
              <a:gd name="csX10" fmla="*/ 1741993 w 3706368"/>
              <a:gd name="csY10" fmla="*/ 26009 h 26009"/>
              <a:gd name="csX11" fmla="*/ 1087201 w 3706368"/>
              <a:gd name="csY11" fmla="*/ 26009 h 26009"/>
              <a:gd name="csX12" fmla="*/ 0 w 3706368"/>
              <a:gd name="csY12" fmla="*/ 26009 h 26009"/>
              <a:gd name="csX13" fmla="*/ 0 w 3706368"/>
              <a:gd name="csY13" fmla="*/ 0 h 26009"/>
              <a:gd name="csX0" fmla="*/ 0 w 3706368"/>
              <a:gd name="csY0" fmla="*/ 0 h 26009"/>
              <a:gd name="csX1" fmla="*/ 543601 w 3706368"/>
              <a:gd name="csY1" fmla="*/ 0 h 26009"/>
              <a:gd name="csX2" fmla="*/ 1235456 w 3706368"/>
              <a:gd name="csY2" fmla="*/ 0 h 26009"/>
              <a:gd name="csX3" fmla="*/ 1741993 w 3706368"/>
              <a:gd name="csY3" fmla="*/ 0 h 26009"/>
              <a:gd name="csX4" fmla="*/ 2248530 w 3706368"/>
              <a:gd name="csY4" fmla="*/ 0 h 26009"/>
              <a:gd name="csX5" fmla="*/ 2866258 w 3706368"/>
              <a:gd name="csY5" fmla="*/ 0 h 26009"/>
              <a:gd name="csX6" fmla="*/ 3706368 w 3706368"/>
              <a:gd name="csY6" fmla="*/ 0 h 26009"/>
              <a:gd name="csX7" fmla="*/ 3706368 w 3706368"/>
              <a:gd name="csY7" fmla="*/ 26009 h 26009"/>
              <a:gd name="csX8" fmla="*/ 3162767 w 3706368"/>
              <a:gd name="csY8" fmla="*/ 26009 h 26009"/>
              <a:gd name="csX9" fmla="*/ 2582103 w 3706368"/>
              <a:gd name="csY9" fmla="*/ 26009 h 26009"/>
              <a:gd name="csX10" fmla="*/ 1890248 w 3706368"/>
              <a:gd name="csY10" fmla="*/ 26009 h 26009"/>
              <a:gd name="csX11" fmla="*/ 1309583 w 3706368"/>
              <a:gd name="csY11" fmla="*/ 26009 h 26009"/>
              <a:gd name="csX12" fmla="*/ 728919 w 3706368"/>
              <a:gd name="csY12" fmla="*/ 26009 h 26009"/>
              <a:gd name="csX13" fmla="*/ 0 w 3706368"/>
              <a:gd name="csY13" fmla="*/ 26009 h 26009"/>
              <a:gd name="csX14" fmla="*/ 0 w 3706368"/>
              <a:gd name="csY14" fmla="*/ 0 h 260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706368" h="26009" fill="none" extrusionOk="0">
                <a:moveTo>
                  <a:pt x="0" y="0"/>
                </a:moveTo>
                <a:cubicBezTo>
                  <a:pt x="197555" y="-21022"/>
                  <a:pt x="452307" y="-32530"/>
                  <a:pt x="617728" y="0"/>
                </a:cubicBezTo>
                <a:cubicBezTo>
                  <a:pt x="770494" y="27595"/>
                  <a:pt x="1181405" y="-16227"/>
                  <a:pt x="1309583" y="0"/>
                </a:cubicBezTo>
                <a:cubicBezTo>
                  <a:pt x="1465060" y="40217"/>
                  <a:pt x="1704229" y="8158"/>
                  <a:pt x="1853184" y="0"/>
                </a:cubicBezTo>
                <a:cubicBezTo>
                  <a:pt x="2027455" y="-19018"/>
                  <a:pt x="2206159" y="-42736"/>
                  <a:pt x="2396785" y="0"/>
                </a:cubicBezTo>
                <a:cubicBezTo>
                  <a:pt x="2605013" y="-1465"/>
                  <a:pt x="2800051" y="-42133"/>
                  <a:pt x="3051576" y="0"/>
                </a:cubicBezTo>
                <a:cubicBezTo>
                  <a:pt x="3268181" y="25306"/>
                  <a:pt x="3561643" y="-823"/>
                  <a:pt x="3706368" y="0"/>
                </a:cubicBezTo>
                <a:cubicBezTo>
                  <a:pt x="3706547" y="8535"/>
                  <a:pt x="3706490" y="17912"/>
                  <a:pt x="3706368" y="26009"/>
                </a:cubicBezTo>
                <a:cubicBezTo>
                  <a:pt x="3515428" y="22678"/>
                  <a:pt x="3243539" y="12151"/>
                  <a:pt x="3014513" y="26009"/>
                </a:cubicBezTo>
                <a:cubicBezTo>
                  <a:pt x="2738107" y="35363"/>
                  <a:pt x="2506531" y="47623"/>
                  <a:pt x="2359721" y="26009"/>
                </a:cubicBezTo>
                <a:cubicBezTo>
                  <a:pt x="2208907" y="28585"/>
                  <a:pt x="1950049" y="32674"/>
                  <a:pt x="1741993" y="26009"/>
                </a:cubicBezTo>
                <a:cubicBezTo>
                  <a:pt x="1538708" y="20110"/>
                  <a:pt x="1329062" y="48257"/>
                  <a:pt x="1087201" y="26009"/>
                </a:cubicBezTo>
                <a:cubicBezTo>
                  <a:pt x="841387" y="-75922"/>
                  <a:pt x="558998" y="-46453"/>
                  <a:pt x="0" y="26009"/>
                </a:cubicBezTo>
                <a:cubicBezTo>
                  <a:pt x="-219" y="17456"/>
                  <a:pt x="-1479" y="7467"/>
                  <a:pt x="0" y="0"/>
                </a:cubicBezTo>
                <a:close/>
              </a:path>
              <a:path w="3706368" h="26009" stroke="0" extrusionOk="0">
                <a:moveTo>
                  <a:pt x="0" y="0"/>
                </a:moveTo>
                <a:cubicBezTo>
                  <a:pt x="132386" y="-8193"/>
                  <a:pt x="440128" y="-13875"/>
                  <a:pt x="543601" y="0"/>
                </a:cubicBezTo>
                <a:cubicBezTo>
                  <a:pt x="721632" y="40280"/>
                  <a:pt x="968001" y="-54805"/>
                  <a:pt x="1235456" y="0"/>
                </a:cubicBezTo>
                <a:cubicBezTo>
                  <a:pt x="1507990" y="33069"/>
                  <a:pt x="1528581" y="15853"/>
                  <a:pt x="1741993" y="0"/>
                </a:cubicBezTo>
                <a:cubicBezTo>
                  <a:pt x="1956876" y="-23552"/>
                  <a:pt x="2003590" y="18943"/>
                  <a:pt x="2248530" y="0"/>
                </a:cubicBezTo>
                <a:cubicBezTo>
                  <a:pt x="2498884" y="5949"/>
                  <a:pt x="2642838" y="22277"/>
                  <a:pt x="2866258" y="0"/>
                </a:cubicBezTo>
                <a:cubicBezTo>
                  <a:pt x="3094300" y="-67289"/>
                  <a:pt x="3356924" y="-29269"/>
                  <a:pt x="3706368" y="0"/>
                </a:cubicBezTo>
                <a:cubicBezTo>
                  <a:pt x="3706474" y="10967"/>
                  <a:pt x="3705642" y="19170"/>
                  <a:pt x="3706368" y="26009"/>
                </a:cubicBezTo>
                <a:cubicBezTo>
                  <a:pt x="3459572" y="-7561"/>
                  <a:pt x="3305300" y="5627"/>
                  <a:pt x="3162767" y="26009"/>
                </a:cubicBezTo>
                <a:cubicBezTo>
                  <a:pt x="2982082" y="20322"/>
                  <a:pt x="2688579" y="40427"/>
                  <a:pt x="2582103" y="26009"/>
                </a:cubicBezTo>
                <a:cubicBezTo>
                  <a:pt x="2446215" y="49900"/>
                  <a:pt x="2079658" y="30630"/>
                  <a:pt x="1890248" y="26009"/>
                </a:cubicBezTo>
                <a:cubicBezTo>
                  <a:pt x="1683670" y="34247"/>
                  <a:pt x="1539532" y="15688"/>
                  <a:pt x="1309583" y="26009"/>
                </a:cubicBezTo>
                <a:cubicBezTo>
                  <a:pt x="1043858" y="36490"/>
                  <a:pt x="951280" y="16246"/>
                  <a:pt x="728919" y="26009"/>
                </a:cubicBezTo>
                <a:cubicBezTo>
                  <a:pt x="499070" y="59448"/>
                  <a:pt x="201652" y="24357"/>
                  <a:pt x="0" y="26009"/>
                </a:cubicBezTo>
                <a:cubicBezTo>
                  <a:pt x="633" y="15057"/>
                  <a:pt x="-1375" y="7659"/>
                  <a:pt x="0" y="0"/>
                </a:cubicBezTo>
                <a:close/>
              </a:path>
              <a:path w="3706368" h="26009" fill="none" stroke="0" extrusionOk="0">
                <a:moveTo>
                  <a:pt x="0" y="0"/>
                </a:moveTo>
                <a:cubicBezTo>
                  <a:pt x="216188" y="-23662"/>
                  <a:pt x="448560" y="-11576"/>
                  <a:pt x="617728" y="0"/>
                </a:cubicBezTo>
                <a:cubicBezTo>
                  <a:pt x="800060" y="-1517"/>
                  <a:pt x="1127786" y="-13641"/>
                  <a:pt x="1309583" y="0"/>
                </a:cubicBezTo>
                <a:cubicBezTo>
                  <a:pt x="1449279" y="-30407"/>
                  <a:pt x="1660788" y="58558"/>
                  <a:pt x="1853184" y="0"/>
                </a:cubicBezTo>
                <a:cubicBezTo>
                  <a:pt x="2028222" y="-1962"/>
                  <a:pt x="2177771" y="-21240"/>
                  <a:pt x="2396785" y="0"/>
                </a:cubicBezTo>
                <a:cubicBezTo>
                  <a:pt x="2578131" y="29381"/>
                  <a:pt x="2804330" y="10356"/>
                  <a:pt x="3051576" y="0"/>
                </a:cubicBezTo>
                <a:cubicBezTo>
                  <a:pt x="3302880" y="27563"/>
                  <a:pt x="3546962" y="-19989"/>
                  <a:pt x="3706368" y="0"/>
                </a:cubicBezTo>
                <a:cubicBezTo>
                  <a:pt x="3704993" y="8943"/>
                  <a:pt x="3705161" y="18377"/>
                  <a:pt x="3706368" y="26009"/>
                </a:cubicBezTo>
                <a:cubicBezTo>
                  <a:pt x="3518578" y="15570"/>
                  <a:pt x="3320844" y="11828"/>
                  <a:pt x="3014513" y="26009"/>
                </a:cubicBezTo>
                <a:cubicBezTo>
                  <a:pt x="2749268" y="30736"/>
                  <a:pt x="2498659" y="26380"/>
                  <a:pt x="2359721" y="26009"/>
                </a:cubicBezTo>
                <a:cubicBezTo>
                  <a:pt x="2232676" y="54766"/>
                  <a:pt x="1930448" y="48561"/>
                  <a:pt x="1741993" y="26009"/>
                </a:cubicBezTo>
                <a:cubicBezTo>
                  <a:pt x="1548168" y="-9252"/>
                  <a:pt x="1285804" y="67699"/>
                  <a:pt x="1087201" y="26009"/>
                </a:cubicBezTo>
                <a:cubicBezTo>
                  <a:pt x="850417" y="-18928"/>
                  <a:pt x="468268" y="-38139"/>
                  <a:pt x="0" y="26009"/>
                </a:cubicBezTo>
                <a:cubicBezTo>
                  <a:pt x="178" y="16165"/>
                  <a:pt x="-1867" y="62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3706368"/>
                      <a:gd name="connsiteY0" fmla="*/ 0 h 26009"/>
                      <a:gd name="connsiteX1" fmla="*/ 617728 w 3706368"/>
                      <a:gd name="connsiteY1" fmla="*/ 0 h 26009"/>
                      <a:gd name="connsiteX2" fmla="*/ 1309583 w 3706368"/>
                      <a:gd name="connsiteY2" fmla="*/ 0 h 26009"/>
                      <a:gd name="connsiteX3" fmla="*/ 1853184 w 3706368"/>
                      <a:gd name="connsiteY3" fmla="*/ 0 h 26009"/>
                      <a:gd name="connsiteX4" fmla="*/ 2396785 w 3706368"/>
                      <a:gd name="connsiteY4" fmla="*/ 0 h 26009"/>
                      <a:gd name="connsiteX5" fmla="*/ 3051576 w 3706368"/>
                      <a:gd name="connsiteY5" fmla="*/ 0 h 26009"/>
                      <a:gd name="connsiteX6" fmla="*/ 3706368 w 3706368"/>
                      <a:gd name="connsiteY6" fmla="*/ 0 h 26009"/>
                      <a:gd name="connsiteX7" fmla="*/ 3706368 w 3706368"/>
                      <a:gd name="connsiteY7" fmla="*/ 26009 h 26009"/>
                      <a:gd name="connsiteX8" fmla="*/ 3014513 w 3706368"/>
                      <a:gd name="connsiteY8" fmla="*/ 26009 h 26009"/>
                      <a:gd name="connsiteX9" fmla="*/ 2359721 w 3706368"/>
                      <a:gd name="connsiteY9" fmla="*/ 26009 h 26009"/>
                      <a:gd name="connsiteX10" fmla="*/ 1741993 w 3706368"/>
                      <a:gd name="connsiteY10" fmla="*/ 26009 h 26009"/>
                      <a:gd name="connsiteX11" fmla="*/ 1087201 w 3706368"/>
                      <a:gd name="connsiteY11" fmla="*/ 26009 h 26009"/>
                      <a:gd name="connsiteX12" fmla="*/ 0 w 3706368"/>
                      <a:gd name="connsiteY12" fmla="*/ 26009 h 26009"/>
                      <a:gd name="connsiteX13" fmla="*/ 0 w 3706368"/>
                      <a:gd name="connsiteY13"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6368" h="26009" fill="none" extrusionOk="0">
                        <a:moveTo>
                          <a:pt x="0" y="0"/>
                        </a:moveTo>
                        <a:cubicBezTo>
                          <a:pt x="206410" y="-9146"/>
                          <a:pt x="450604" y="-20859"/>
                          <a:pt x="617728" y="0"/>
                        </a:cubicBezTo>
                        <a:cubicBezTo>
                          <a:pt x="784852" y="20859"/>
                          <a:pt x="1162156" y="-11189"/>
                          <a:pt x="1309583" y="0"/>
                        </a:cubicBezTo>
                        <a:cubicBezTo>
                          <a:pt x="1457010" y="11189"/>
                          <a:pt x="1679360" y="23082"/>
                          <a:pt x="1853184" y="0"/>
                        </a:cubicBezTo>
                        <a:cubicBezTo>
                          <a:pt x="2027008" y="-23082"/>
                          <a:pt x="2188064" y="-22101"/>
                          <a:pt x="2396785" y="0"/>
                        </a:cubicBezTo>
                        <a:cubicBezTo>
                          <a:pt x="2605506" y="22101"/>
                          <a:pt x="2825547" y="-29871"/>
                          <a:pt x="3051576" y="0"/>
                        </a:cubicBezTo>
                        <a:cubicBezTo>
                          <a:pt x="3277605" y="29871"/>
                          <a:pt x="3568489" y="-10979"/>
                          <a:pt x="3706368" y="0"/>
                        </a:cubicBezTo>
                        <a:cubicBezTo>
                          <a:pt x="3706437" y="7510"/>
                          <a:pt x="3706093" y="17836"/>
                          <a:pt x="3706368" y="26009"/>
                        </a:cubicBezTo>
                        <a:cubicBezTo>
                          <a:pt x="3491429" y="168"/>
                          <a:pt x="3292757" y="13291"/>
                          <a:pt x="3014513" y="26009"/>
                        </a:cubicBezTo>
                        <a:cubicBezTo>
                          <a:pt x="2736269" y="38727"/>
                          <a:pt x="2505489" y="26388"/>
                          <a:pt x="2359721" y="26009"/>
                        </a:cubicBezTo>
                        <a:cubicBezTo>
                          <a:pt x="2213953" y="25630"/>
                          <a:pt x="1938998" y="31740"/>
                          <a:pt x="1741993" y="26009"/>
                        </a:cubicBezTo>
                        <a:cubicBezTo>
                          <a:pt x="1544988" y="20278"/>
                          <a:pt x="1318933" y="54803"/>
                          <a:pt x="1087201" y="26009"/>
                        </a:cubicBezTo>
                        <a:cubicBezTo>
                          <a:pt x="855469" y="-2785"/>
                          <a:pt x="496978" y="-17878"/>
                          <a:pt x="0" y="26009"/>
                        </a:cubicBezTo>
                        <a:cubicBezTo>
                          <a:pt x="-231" y="15639"/>
                          <a:pt x="-760" y="7461"/>
                          <a:pt x="0" y="0"/>
                        </a:cubicBezTo>
                        <a:close/>
                      </a:path>
                      <a:path w="3706368" h="26009" stroke="0" extrusionOk="0">
                        <a:moveTo>
                          <a:pt x="0" y="0"/>
                        </a:moveTo>
                        <a:cubicBezTo>
                          <a:pt x="132087" y="2621"/>
                          <a:pt x="412109" y="294"/>
                          <a:pt x="543601" y="0"/>
                        </a:cubicBezTo>
                        <a:cubicBezTo>
                          <a:pt x="675093" y="-294"/>
                          <a:pt x="961514" y="-29404"/>
                          <a:pt x="1235456" y="0"/>
                        </a:cubicBezTo>
                        <a:cubicBezTo>
                          <a:pt x="1509398" y="29404"/>
                          <a:pt x="1527437" y="18751"/>
                          <a:pt x="1741993" y="0"/>
                        </a:cubicBezTo>
                        <a:cubicBezTo>
                          <a:pt x="1956549" y="-18751"/>
                          <a:pt x="1999360" y="18770"/>
                          <a:pt x="2248530" y="0"/>
                        </a:cubicBezTo>
                        <a:cubicBezTo>
                          <a:pt x="2497700" y="-18770"/>
                          <a:pt x="2614677" y="28757"/>
                          <a:pt x="2866258" y="0"/>
                        </a:cubicBezTo>
                        <a:cubicBezTo>
                          <a:pt x="3117839" y="-28757"/>
                          <a:pt x="3366796" y="-36633"/>
                          <a:pt x="3706368" y="0"/>
                        </a:cubicBezTo>
                        <a:cubicBezTo>
                          <a:pt x="3706686" y="12563"/>
                          <a:pt x="3705425" y="19101"/>
                          <a:pt x="3706368" y="26009"/>
                        </a:cubicBezTo>
                        <a:cubicBezTo>
                          <a:pt x="3457584" y="571"/>
                          <a:pt x="3333396" y="3454"/>
                          <a:pt x="3162767" y="26009"/>
                        </a:cubicBezTo>
                        <a:cubicBezTo>
                          <a:pt x="2992138" y="48564"/>
                          <a:pt x="2706133" y="39728"/>
                          <a:pt x="2582103" y="26009"/>
                        </a:cubicBezTo>
                        <a:cubicBezTo>
                          <a:pt x="2458073" y="12290"/>
                          <a:pt x="2095876" y="22193"/>
                          <a:pt x="1890248" y="26009"/>
                        </a:cubicBezTo>
                        <a:cubicBezTo>
                          <a:pt x="1684621" y="29825"/>
                          <a:pt x="1546299" y="23827"/>
                          <a:pt x="1309583" y="26009"/>
                        </a:cubicBezTo>
                        <a:cubicBezTo>
                          <a:pt x="1072868" y="28191"/>
                          <a:pt x="951698" y="34450"/>
                          <a:pt x="728919" y="26009"/>
                        </a:cubicBezTo>
                        <a:cubicBezTo>
                          <a:pt x="506140" y="17568"/>
                          <a:pt x="209622" y="23600"/>
                          <a:pt x="0" y="26009"/>
                        </a:cubicBezTo>
                        <a:cubicBezTo>
                          <a:pt x="833" y="14661"/>
                          <a:pt x="-1028" y="7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3" name="CuadroTexto 2">
            <a:extLst>
              <a:ext uri="{FF2B5EF4-FFF2-40B4-BE49-F238E27FC236}">
                <a16:creationId xmlns:a16="http://schemas.microsoft.com/office/drawing/2014/main" id="{77CA9E5D-605F-68D6-C7F9-6361DFD6D6E8}"/>
              </a:ext>
            </a:extLst>
          </p:cNvPr>
          <p:cNvSpPr txBox="1"/>
          <p:nvPr/>
        </p:nvSpPr>
        <p:spPr>
          <a:xfrm>
            <a:off x="682752" y="4085900"/>
            <a:ext cx="4526494" cy="472272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5715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Helvetica Light"/>
                <a:sym typeface="Helvetica Light"/>
              </a:rPr>
              <a:t>Architectural &amp; relational vulnerability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srgbClr val="000000"/>
              </a:solidFill>
              <a:effectLst/>
              <a:uLnTx/>
              <a:uFillTx/>
              <a:latin typeface="Helvetica Light"/>
              <a:sym typeface="Helvetica Light"/>
            </a:endParaRPr>
          </a:p>
        </p:txBody>
      </p:sp>
      <p:pic>
        <p:nvPicPr>
          <p:cNvPr id="5" name="Picture 4" descr="Low angle view of modern skyscrapers rising straight up against a dramatic sky">
            <a:extLst>
              <a:ext uri="{FF2B5EF4-FFF2-40B4-BE49-F238E27FC236}">
                <a16:creationId xmlns:a16="http://schemas.microsoft.com/office/drawing/2014/main" id="{C75F92FF-0BFA-0324-E3C9-72269EE0DA2F}"/>
              </a:ext>
            </a:extLst>
          </p:cNvPr>
          <p:cNvPicPr>
            <a:picLocks noChangeAspect="1"/>
          </p:cNvPicPr>
          <p:nvPr/>
        </p:nvPicPr>
        <p:blipFill rotWithShape="1">
          <a:blip r:embed="rId2"/>
          <a:srcRect l="16536" r="33249" b="-1"/>
          <a:stretch/>
        </p:blipFill>
        <p:spPr>
          <a:xfrm>
            <a:off x="5665815" y="10"/>
            <a:ext cx="7337360" cy="97535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418189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olígrafo situado en la parte superior de una línea de firma">
            <a:extLst>
              <a:ext uri="{FF2B5EF4-FFF2-40B4-BE49-F238E27FC236}">
                <a16:creationId xmlns:a16="http://schemas.microsoft.com/office/drawing/2014/main" id="{DF715576-D9E3-7365-C3F3-CBAA414996A9}"/>
              </a:ext>
            </a:extLst>
          </p:cNvPr>
          <p:cNvPicPr>
            <a:picLocks noChangeAspect="1"/>
          </p:cNvPicPr>
          <p:nvPr/>
        </p:nvPicPr>
        <p:blipFill>
          <a:blip r:embed="rId2"/>
          <a:srcRect l="11000" r="-1" b="-1"/>
          <a:stretch>
            <a:fillRect/>
          </a:stretch>
        </p:blipFill>
        <p:spPr>
          <a:xfrm>
            <a:off x="20" y="10"/>
            <a:ext cx="13004780" cy="9753590"/>
          </a:xfrm>
          <a:prstGeom prst="rect">
            <a:avLst/>
          </a:prstGeom>
        </p:spPr>
      </p:pic>
      <p:sp>
        <p:nvSpPr>
          <p:cNvPr id="8" name="Rectangle 7">
            <a:extLst>
              <a:ext uri="{FF2B5EF4-FFF2-40B4-BE49-F238E27FC236}">
                <a16:creationId xmlns:a16="http://schemas.microsoft.com/office/drawing/2014/main" id="{5B704D37-82A5-4BBE-9561-3CAB6DCF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5539357"/>
            <a:ext cx="11609493" cy="23770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7BB5E43-3032-2B82-6E6E-B1D749D9F167}"/>
              </a:ext>
            </a:extLst>
          </p:cNvPr>
          <p:cNvSpPr>
            <a:spLocks noGrp="1"/>
          </p:cNvSpPr>
          <p:nvPr>
            <p:ph type="title"/>
          </p:nvPr>
        </p:nvSpPr>
        <p:spPr>
          <a:xfrm>
            <a:off x="870790" y="5768147"/>
            <a:ext cx="10563073" cy="1885246"/>
          </a:xfrm>
        </p:spPr>
        <p:txBody>
          <a:bodyPr vert="horz" lIns="91440" tIns="45720" rIns="91440" bIns="45720" rtlCol="0" anchor="b">
            <a:normAutofit/>
          </a:bodyPr>
          <a:lstStyle/>
          <a:p>
            <a:pPr algn="l" defTabSz="914400">
              <a:lnSpc>
                <a:spcPct val="90000"/>
              </a:lnSpc>
              <a:spcBef>
                <a:spcPct val="0"/>
              </a:spcBef>
            </a:pPr>
            <a:r>
              <a:rPr lang="en-US" sz="7400" kern="1200">
                <a:latin typeface="+mj-lt"/>
                <a:ea typeface="+mj-ea"/>
                <a:cs typeface="+mj-cs"/>
              </a:rPr>
              <a:t>The legal response</a:t>
            </a:r>
          </a:p>
        </p:txBody>
      </p:sp>
    </p:spTree>
    <p:extLst>
      <p:ext uri="{BB962C8B-B14F-4D97-AF65-F5344CB8AC3E}">
        <p14:creationId xmlns:p14="http://schemas.microsoft.com/office/powerpoint/2010/main" val="2363432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tos de programación en monitor de ordenador">
            <a:extLst>
              <a:ext uri="{FF2B5EF4-FFF2-40B4-BE49-F238E27FC236}">
                <a16:creationId xmlns:a16="http://schemas.microsoft.com/office/drawing/2014/main" id="{D66A2B15-6374-3EBE-23FE-0B8CACC3A000}"/>
              </a:ext>
            </a:extLst>
          </p:cNvPr>
          <p:cNvPicPr>
            <a:picLocks noChangeAspect="1"/>
          </p:cNvPicPr>
          <p:nvPr/>
        </p:nvPicPr>
        <p:blipFill>
          <a:blip r:embed="rId2"/>
          <a:srcRect l="32748" r="22803" b="-1"/>
          <a:stretch/>
        </p:blipFill>
        <p:spPr>
          <a:xfrm>
            <a:off x="6509895" y="10"/>
            <a:ext cx="6494902" cy="9753590"/>
          </a:xfrm>
          <a:prstGeom prst="rect">
            <a:avLst/>
          </a:prstGeom>
        </p:spPr>
      </p:pic>
      <p:sp>
        <p:nvSpPr>
          <p:cNvPr id="2" name="Título 1">
            <a:extLst>
              <a:ext uri="{FF2B5EF4-FFF2-40B4-BE49-F238E27FC236}">
                <a16:creationId xmlns:a16="http://schemas.microsoft.com/office/drawing/2014/main" id="{CB5DB9A1-E750-4B36-D394-A10864F824CB}"/>
              </a:ext>
            </a:extLst>
          </p:cNvPr>
          <p:cNvSpPr>
            <a:spLocks noGrp="1"/>
          </p:cNvSpPr>
          <p:nvPr>
            <p:ph type="title"/>
          </p:nvPr>
        </p:nvSpPr>
        <p:spPr>
          <a:xfrm>
            <a:off x="812587" y="467217"/>
            <a:ext cx="5096946" cy="2316757"/>
          </a:xfrm>
        </p:spPr>
        <p:txBody>
          <a:bodyPr vert="horz" lIns="91440" tIns="45720" rIns="91440" bIns="45720" rtlCol="0" anchor="ctr">
            <a:normAutofit/>
          </a:bodyPr>
          <a:lstStyle/>
          <a:p>
            <a:pPr algn="l" defTabSz="914400">
              <a:lnSpc>
                <a:spcPct val="90000"/>
              </a:lnSpc>
              <a:spcBef>
                <a:spcPct val="0"/>
              </a:spcBef>
            </a:pPr>
            <a:r>
              <a:rPr lang="en-US" sz="5000" kern="1200">
                <a:solidFill>
                  <a:schemeClr val="tx1"/>
                </a:solidFill>
                <a:latin typeface="+mj-lt"/>
                <a:ea typeface="+mj-ea"/>
                <a:cs typeface="+mj-cs"/>
              </a:rPr>
              <a:t>The digital legal framework</a:t>
            </a:r>
          </a:p>
        </p:txBody>
      </p:sp>
      <p:sp>
        <p:nvSpPr>
          <p:cNvPr id="3" name="CuadroTexto 2">
            <a:extLst>
              <a:ext uri="{FF2B5EF4-FFF2-40B4-BE49-F238E27FC236}">
                <a16:creationId xmlns:a16="http://schemas.microsoft.com/office/drawing/2014/main" id="{D90C7162-AE5E-BA0E-D460-5E8420AD0826}"/>
              </a:ext>
            </a:extLst>
          </p:cNvPr>
          <p:cNvSpPr txBox="1"/>
          <p:nvPr/>
        </p:nvSpPr>
        <p:spPr>
          <a:xfrm>
            <a:off x="812587" y="2783974"/>
            <a:ext cx="4970407" cy="611780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Digital Services Act (Regulation 2022/2065)</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000" kern="1200" dirty="0">
                <a:solidFill>
                  <a:schemeClr val="tx1"/>
                </a:solidFill>
              </a:rPr>
              <a:t>Digital Markets Act (Regulation 2022/1925)</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Data Act (Regulation 2023/2854)</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000" kern="1200" dirty="0">
                <a:solidFill>
                  <a:schemeClr val="tx1"/>
                </a:solidFill>
              </a:rPr>
              <a:t>Data Governance Act (2022/868)</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AI Act (Regulation 2024/1689)</a:t>
            </a:r>
          </a:p>
        </p:txBody>
      </p:sp>
    </p:spTree>
    <p:extLst>
      <p:ext uri="{BB962C8B-B14F-4D97-AF65-F5344CB8AC3E}">
        <p14:creationId xmlns:p14="http://schemas.microsoft.com/office/powerpoint/2010/main" val="15743093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300479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090609" cy="32511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1373320-4E56-202F-DDCC-F8BAAED18A96}"/>
              </a:ext>
            </a:extLst>
          </p:cNvPr>
          <p:cNvSpPr>
            <a:spLocks noGrp="1"/>
          </p:cNvSpPr>
          <p:nvPr>
            <p:ph type="title"/>
          </p:nvPr>
        </p:nvSpPr>
        <p:spPr>
          <a:xfrm>
            <a:off x="812589" y="498056"/>
            <a:ext cx="4956698" cy="2310428"/>
          </a:xfrm>
        </p:spPr>
        <p:txBody>
          <a:bodyPr vert="horz" lIns="91440" tIns="45720" rIns="91440" bIns="45720" rtlCol="0" anchor="ctr">
            <a:normAutofit/>
          </a:bodyPr>
          <a:lstStyle/>
          <a:p>
            <a:pPr algn="l" defTabSz="914400">
              <a:lnSpc>
                <a:spcPct val="90000"/>
              </a:lnSpc>
              <a:spcBef>
                <a:spcPct val="0"/>
              </a:spcBef>
            </a:pPr>
            <a:r>
              <a:rPr lang="en-US" sz="5000" kern="1200" dirty="0">
                <a:solidFill>
                  <a:schemeClr val="tx1"/>
                </a:solidFill>
                <a:latin typeface="+mj-lt"/>
                <a:ea typeface="+mj-ea"/>
                <a:cs typeface="+mj-cs"/>
              </a:rPr>
              <a:t>The origins of consumer protection</a:t>
            </a:r>
          </a:p>
        </p:txBody>
      </p:sp>
      <p:sp>
        <p:nvSpPr>
          <p:cNvPr id="3" name="CuadroTexto 2">
            <a:extLst>
              <a:ext uri="{FF2B5EF4-FFF2-40B4-BE49-F238E27FC236}">
                <a16:creationId xmlns:a16="http://schemas.microsoft.com/office/drawing/2014/main" id="{40515E14-CA37-DD46-C972-F23BE37990C6}"/>
              </a:ext>
            </a:extLst>
          </p:cNvPr>
          <p:cNvSpPr txBox="1"/>
          <p:nvPr/>
        </p:nvSpPr>
        <p:spPr>
          <a:xfrm>
            <a:off x="812588" y="3901440"/>
            <a:ext cx="4956699" cy="51387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JF Kennedy</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The factual basis</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Consumer law as the law of individuals</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From contract law (equalness) to consumer protection (imbalance): information &amp; power</a:t>
            </a:r>
          </a:p>
        </p:txBody>
      </p:sp>
      <p:pic>
        <p:nvPicPr>
          <p:cNvPr id="5" name="Picture 4" descr="Escritorio con elementos de productividad">
            <a:extLst>
              <a:ext uri="{FF2B5EF4-FFF2-40B4-BE49-F238E27FC236}">
                <a16:creationId xmlns:a16="http://schemas.microsoft.com/office/drawing/2014/main" id="{6513DEAC-DAAC-E433-B38D-64B50FAA4496}"/>
              </a:ext>
            </a:extLst>
          </p:cNvPr>
          <p:cNvPicPr>
            <a:picLocks noChangeAspect="1"/>
          </p:cNvPicPr>
          <p:nvPr/>
        </p:nvPicPr>
        <p:blipFill>
          <a:blip r:embed="rId2"/>
          <a:srcRect l="35349" r="20100" b="-1"/>
          <a:stretch>
            <a:fillRect/>
          </a:stretch>
        </p:blipFill>
        <p:spPr>
          <a:xfrm>
            <a:off x="6502400" y="1"/>
            <a:ext cx="6509680" cy="9753600"/>
          </a:xfrm>
          <a:prstGeom prst="rect">
            <a:avLst/>
          </a:prstGeom>
        </p:spPr>
      </p:pic>
    </p:spTree>
    <p:extLst>
      <p:ext uri="{BB962C8B-B14F-4D97-AF65-F5344CB8AC3E}">
        <p14:creationId xmlns:p14="http://schemas.microsoft.com/office/powerpoint/2010/main" val="306446342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959B-16E9-254D-06A1-D1E9FE0E306F}"/>
            </a:ext>
          </a:extLst>
        </p:cNvPr>
        <p:cNvGrpSpPr/>
        <p:nvPr/>
      </p:nvGrpSpPr>
      <p:grpSpPr>
        <a:xfrm>
          <a:off x="0" y="0"/>
          <a:ext cx="0" cy="0"/>
          <a:chOff x="0" y="0"/>
          <a:chExt cx="0" cy="0"/>
        </a:xfrm>
      </p:grpSpPr>
      <p:pic>
        <p:nvPicPr>
          <p:cNvPr id="5" name="Picture 4" descr="Datos de programación en monitor de ordenador">
            <a:extLst>
              <a:ext uri="{FF2B5EF4-FFF2-40B4-BE49-F238E27FC236}">
                <a16:creationId xmlns:a16="http://schemas.microsoft.com/office/drawing/2014/main" id="{FAEF149A-03D6-5AC8-EF84-08254FBD1E72}"/>
              </a:ext>
            </a:extLst>
          </p:cNvPr>
          <p:cNvPicPr>
            <a:picLocks noChangeAspect="1"/>
          </p:cNvPicPr>
          <p:nvPr/>
        </p:nvPicPr>
        <p:blipFill>
          <a:blip r:embed="rId2"/>
          <a:srcRect l="32748" r="22803" b="-1"/>
          <a:stretch/>
        </p:blipFill>
        <p:spPr>
          <a:xfrm>
            <a:off x="6509895" y="10"/>
            <a:ext cx="6494902" cy="9753590"/>
          </a:xfrm>
          <a:prstGeom prst="rect">
            <a:avLst/>
          </a:prstGeom>
        </p:spPr>
      </p:pic>
      <p:sp>
        <p:nvSpPr>
          <p:cNvPr id="2" name="Título 1">
            <a:extLst>
              <a:ext uri="{FF2B5EF4-FFF2-40B4-BE49-F238E27FC236}">
                <a16:creationId xmlns:a16="http://schemas.microsoft.com/office/drawing/2014/main" id="{3E3E781F-811F-A3E5-D94A-F4916FE7C2ED}"/>
              </a:ext>
            </a:extLst>
          </p:cNvPr>
          <p:cNvSpPr>
            <a:spLocks noGrp="1"/>
          </p:cNvSpPr>
          <p:nvPr>
            <p:ph type="title"/>
          </p:nvPr>
        </p:nvSpPr>
        <p:spPr>
          <a:xfrm>
            <a:off x="812587" y="467217"/>
            <a:ext cx="5096946" cy="2316757"/>
          </a:xfrm>
        </p:spPr>
        <p:txBody>
          <a:bodyPr vert="horz" lIns="91440" tIns="45720" rIns="91440" bIns="45720" rtlCol="0" anchor="ctr">
            <a:normAutofit/>
          </a:bodyPr>
          <a:lstStyle/>
          <a:p>
            <a:pPr algn="l" defTabSz="914400">
              <a:lnSpc>
                <a:spcPct val="90000"/>
              </a:lnSpc>
              <a:spcBef>
                <a:spcPct val="0"/>
              </a:spcBef>
            </a:pPr>
            <a:r>
              <a:rPr lang="en-US" sz="5000" kern="1200">
                <a:solidFill>
                  <a:schemeClr val="tx1"/>
                </a:solidFill>
                <a:latin typeface="+mj-lt"/>
                <a:ea typeface="+mj-ea"/>
                <a:cs typeface="+mj-cs"/>
              </a:rPr>
              <a:t>A new framework for market regulation</a:t>
            </a:r>
            <a:endParaRPr lang="en-US" sz="5000" kern="1200" dirty="0">
              <a:solidFill>
                <a:schemeClr val="tx1"/>
              </a:solidFill>
              <a:latin typeface="+mj-lt"/>
              <a:ea typeface="+mj-ea"/>
              <a:cs typeface="+mj-cs"/>
            </a:endParaRPr>
          </a:p>
        </p:txBody>
      </p:sp>
      <p:sp>
        <p:nvSpPr>
          <p:cNvPr id="3" name="CuadroTexto 2">
            <a:extLst>
              <a:ext uri="{FF2B5EF4-FFF2-40B4-BE49-F238E27FC236}">
                <a16:creationId xmlns:a16="http://schemas.microsoft.com/office/drawing/2014/main" id="{502AB8A6-ABC3-E823-F3FC-AE8A41582D5E}"/>
              </a:ext>
            </a:extLst>
          </p:cNvPr>
          <p:cNvSpPr txBox="1"/>
          <p:nvPr/>
        </p:nvSpPr>
        <p:spPr>
          <a:xfrm>
            <a:off x="812587" y="2783974"/>
            <a:ext cx="4970407" cy="611780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The failure of competition law</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0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000" kern="1200" dirty="0">
                <a:solidFill>
                  <a:schemeClr val="tx1"/>
                </a:solidFill>
              </a:rPr>
              <a:t>The flaws of consumer law</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0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000" kern="1200" dirty="0">
                <a:solidFill>
                  <a:schemeClr val="tx1"/>
                </a:solidFill>
              </a:rPr>
              <a:t>Systemic risk governance: from banking to digital</a:t>
            </a:r>
          </a:p>
        </p:txBody>
      </p:sp>
    </p:spTree>
    <p:extLst>
      <p:ext uri="{BB962C8B-B14F-4D97-AF65-F5344CB8AC3E}">
        <p14:creationId xmlns:p14="http://schemas.microsoft.com/office/powerpoint/2010/main" val="260687725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B993-CF94-BB8C-249A-AE086A56A0DD}"/>
            </a:ext>
          </a:extLst>
        </p:cNvPr>
        <p:cNvGrpSpPr/>
        <p:nvPr/>
      </p:nvGrpSpPr>
      <p:grpSpPr>
        <a:xfrm>
          <a:off x="0" y="0"/>
          <a:ext cx="0" cy="0"/>
          <a:chOff x="0" y="0"/>
          <a:chExt cx="0" cy="0"/>
        </a:xfrm>
      </p:grpSpPr>
      <p:pic>
        <p:nvPicPr>
          <p:cNvPr id="5" name="Picture 4" descr="Datos de programación en monitor de ordenador">
            <a:extLst>
              <a:ext uri="{FF2B5EF4-FFF2-40B4-BE49-F238E27FC236}">
                <a16:creationId xmlns:a16="http://schemas.microsoft.com/office/drawing/2014/main" id="{07802170-077B-18FB-359D-E2107FBEF9CF}"/>
              </a:ext>
            </a:extLst>
          </p:cNvPr>
          <p:cNvPicPr>
            <a:picLocks noChangeAspect="1"/>
          </p:cNvPicPr>
          <p:nvPr/>
        </p:nvPicPr>
        <p:blipFill>
          <a:blip r:embed="rId2"/>
          <a:srcRect l="32748" r="22803" b="-1"/>
          <a:stretch/>
        </p:blipFill>
        <p:spPr>
          <a:xfrm>
            <a:off x="6509895" y="10"/>
            <a:ext cx="6494902" cy="9753590"/>
          </a:xfrm>
          <a:prstGeom prst="rect">
            <a:avLst/>
          </a:prstGeom>
        </p:spPr>
      </p:pic>
      <p:sp>
        <p:nvSpPr>
          <p:cNvPr id="2" name="Título 1">
            <a:extLst>
              <a:ext uri="{FF2B5EF4-FFF2-40B4-BE49-F238E27FC236}">
                <a16:creationId xmlns:a16="http://schemas.microsoft.com/office/drawing/2014/main" id="{E1FF7E8C-6E3D-4D92-7FEB-827FC7BA49DD}"/>
              </a:ext>
            </a:extLst>
          </p:cNvPr>
          <p:cNvSpPr>
            <a:spLocks noGrp="1"/>
          </p:cNvSpPr>
          <p:nvPr>
            <p:ph type="title"/>
          </p:nvPr>
        </p:nvSpPr>
        <p:spPr>
          <a:xfrm>
            <a:off x="812587" y="467217"/>
            <a:ext cx="5096946" cy="2316757"/>
          </a:xfrm>
        </p:spPr>
        <p:txBody>
          <a:bodyPr vert="horz" lIns="91440" tIns="45720" rIns="91440" bIns="45720" rtlCol="0" anchor="ctr">
            <a:normAutofit/>
          </a:bodyPr>
          <a:lstStyle/>
          <a:p>
            <a:pPr algn="l" defTabSz="914400">
              <a:lnSpc>
                <a:spcPct val="90000"/>
              </a:lnSpc>
              <a:spcBef>
                <a:spcPct val="0"/>
              </a:spcBef>
            </a:pPr>
            <a:r>
              <a:rPr lang="en-US" sz="5000" kern="1200" dirty="0">
                <a:solidFill>
                  <a:schemeClr val="tx1"/>
                </a:solidFill>
                <a:latin typeface="+mj-lt"/>
                <a:ea typeface="+mj-ea"/>
                <a:cs typeface="+mj-cs"/>
              </a:rPr>
              <a:t>An asymmetric regulation</a:t>
            </a:r>
          </a:p>
        </p:txBody>
      </p:sp>
      <p:sp>
        <p:nvSpPr>
          <p:cNvPr id="3" name="CuadroTexto 2">
            <a:extLst>
              <a:ext uri="{FF2B5EF4-FFF2-40B4-BE49-F238E27FC236}">
                <a16:creationId xmlns:a16="http://schemas.microsoft.com/office/drawing/2014/main" id="{B3A1C322-75EE-D9D5-12D9-D81FAE76325D}"/>
              </a:ext>
            </a:extLst>
          </p:cNvPr>
          <p:cNvSpPr txBox="1"/>
          <p:nvPr/>
        </p:nvSpPr>
        <p:spPr>
          <a:xfrm>
            <a:off x="812587" y="4103010"/>
            <a:ext cx="4970407" cy="479877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Gatekeepers (DMA)</a:t>
            </a:r>
          </a:p>
          <a:p>
            <a:pPr marL="342900" marR="0" algn="l" defTabSz="914400" fontAlgn="auto" hangingPunct="1">
              <a:lnSpc>
                <a:spcPct val="90000"/>
              </a:lnSpc>
              <a:spcBef>
                <a:spcPts val="0"/>
              </a:spcBef>
              <a:spcAft>
                <a:spcPts val="600"/>
              </a:spcAft>
              <a:buClrTx/>
              <a:buSzTx/>
              <a:tabLst/>
            </a:pPr>
            <a:endParaRPr kumimoji="0" lang="en-US" sz="30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000" kern="1200" dirty="0">
                <a:solidFill>
                  <a:schemeClr val="tx1"/>
                </a:solidFill>
              </a:rPr>
              <a:t>Very large online platforms and very large online search engines </a:t>
            </a:r>
          </a:p>
          <a:p>
            <a:pPr marL="342900" marR="0" algn="l" defTabSz="914400" fontAlgn="auto" hangingPunct="1">
              <a:lnSpc>
                <a:spcPct val="90000"/>
              </a:lnSpc>
              <a:spcBef>
                <a:spcPts val="0"/>
              </a:spcBef>
              <a:spcAft>
                <a:spcPts val="600"/>
              </a:spcAft>
              <a:buClrTx/>
              <a:buSzTx/>
              <a:tabLst/>
            </a:pPr>
            <a:endParaRPr lang="en-US" sz="30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3000" b="0" i="0" u="none" strike="noStrike" kern="1200" cap="none" spc="0" normalizeH="0" baseline="0" dirty="0">
                <a:ln>
                  <a:noFill/>
                </a:ln>
                <a:solidFill>
                  <a:schemeClr val="tx1"/>
                </a:solidFill>
                <a:effectLst/>
                <a:uFillTx/>
                <a:sym typeface="Helvetica Light"/>
              </a:rPr>
              <a:t>Designated by the Commission</a:t>
            </a:r>
          </a:p>
        </p:txBody>
      </p:sp>
    </p:spTree>
    <p:extLst>
      <p:ext uri="{BB962C8B-B14F-4D97-AF65-F5344CB8AC3E}">
        <p14:creationId xmlns:p14="http://schemas.microsoft.com/office/powerpoint/2010/main" val="38245911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4092916"/>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53BDB8DA-EBC8-B376-4ACD-4B280C7AB750}"/>
              </a:ext>
            </a:extLst>
          </p:cNvPr>
          <p:cNvSpPr>
            <a:spLocks noGrp="1"/>
          </p:cNvSpPr>
          <p:nvPr>
            <p:ph type="title"/>
          </p:nvPr>
        </p:nvSpPr>
        <p:spPr>
          <a:xfrm>
            <a:off x="681473" y="555413"/>
            <a:ext cx="11636949" cy="2147983"/>
          </a:xfrm>
        </p:spPr>
        <p:txBody>
          <a:bodyPr vert="horz" lIns="91440" tIns="45720" rIns="91440" bIns="45720" rtlCol="0" anchor="ctr">
            <a:normAutofit/>
          </a:bodyPr>
          <a:lstStyle/>
          <a:p>
            <a:pPr defTabSz="914400">
              <a:lnSpc>
                <a:spcPct val="90000"/>
              </a:lnSpc>
              <a:spcBef>
                <a:spcPct val="0"/>
              </a:spcBef>
            </a:pPr>
            <a:r>
              <a:rPr lang="en-US" sz="8200" kern="1200">
                <a:solidFill>
                  <a:srgbClr val="FFFFFF"/>
                </a:solidFill>
                <a:latin typeface="+mj-lt"/>
                <a:ea typeface="+mj-ea"/>
                <a:cs typeface="+mj-cs"/>
              </a:rPr>
              <a:t>VLOPs and VLOSEs</a:t>
            </a:r>
          </a:p>
        </p:txBody>
      </p:sp>
      <p:sp>
        <p:nvSpPr>
          <p:cNvPr id="19"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9153" y="2493533"/>
            <a:ext cx="4526495" cy="26010"/>
          </a:xfrm>
          <a:custGeom>
            <a:avLst/>
            <a:gdLst>
              <a:gd name="csX0" fmla="*/ 0 w 4526495"/>
              <a:gd name="csY0" fmla="*/ 0 h 26010"/>
              <a:gd name="csX1" fmla="*/ 601377 w 4526495"/>
              <a:gd name="csY1" fmla="*/ 0 h 26010"/>
              <a:gd name="csX2" fmla="*/ 1112224 w 4526495"/>
              <a:gd name="csY2" fmla="*/ 0 h 26010"/>
              <a:gd name="csX3" fmla="*/ 1668337 w 4526495"/>
              <a:gd name="csY3" fmla="*/ 0 h 26010"/>
              <a:gd name="csX4" fmla="*/ 2360244 w 4526495"/>
              <a:gd name="csY4" fmla="*/ 0 h 26010"/>
              <a:gd name="csX5" fmla="*/ 2961621 w 4526495"/>
              <a:gd name="csY5" fmla="*/ 0 h 26010"/>
              <a:gd name="csX6" fmla="*/ 3517733 w 4526495"/>
              <a:gd name="csY6" fmla="*/ 0 h 26010"/>
              <a:gd name="csX7" fmla="*/ 4526495 w 4526495"/>
              <a:gd name="csY7" fmla="*/ 0 h 26010"/>
              <a:gd name="csX8" fmla="*/ 4526495 w 4526495"/>
              <a:gd name="csY8" fmla="*/ 26010 h 26010"/>
              <a:gd name="csX9" fmla="*/ 3879853 w 4526495"/>
              <a:gd name="csY9" fmla="*/ 26010 h 26010"/>
              <a:gd name="csX10" fmla="*/ 3323741 w 4526495"/>
              <a:gd name="csY10" fmla="*/ 26010 h 26010"/>
              <a:gd name="csX11" fmla="*/ 2586569 w 4526495"/>
              <a:gd name="csY11" fmla="*/ 26010 h 26010"/>
              <a:gd name="csX12" fmla="*/ 1985191 w 4526495"/>
              <a:gd name="csY12" fmla="*/ 26010 h 26010"/>
              <a:gd name="csX13" fmla="*/ 1474344 w 4526495"/>
              <a:gd name="csY13" fmla="*/ 26010 h 26010"/>
              <a:gd name="csX14" fmla="*/ 782437 w 4526495"/>
              <a:gd name="csY14" fmla="*/ 26010 h 26010"/>
              <a:gd name="csX15" fmla="*/ 0 w 4526495"/>
              <a:gd name="csY15" fmla="*/ 26010 h 26010"/>
              <a:gd name="csX16" fmla="*/ 0 w 4526495"/>
              <a:gd name="csY16" fmla="*/ 0 h 260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26495" h="26010"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5210" y="7974"/>
                  <a:pt x="4527448" y="17938"/>
                  <a:pt x="4526495" y="26010"/>
                </a:cubicBezTo>
                <a:cubicBezTo>
                  <a:pt x="4241700" y="34837"/>
                  <a:pt x="4031432" y="39415"/>
                  <a:pt x="3879853" y="26010"/>
                </a:cubicBezTo>
                <a:cubicBezTo>
                  <a:pt x="3728274" y="12605"/>
                  <a:pt x="3583446" y="53508"/>
                  <a:pt x="3323741" y="26010"/>
                </a:cubicBezTo>
                <a:cubicBezTo>
                  <a:pt x="3064036" y="-1488"/>
                  <a:pt x="2871303" y="28898"/>
                  <a:pt x="2586569" y="26010"/>
                </a:cubicBezTo>
                <a:cubicBezTo>
                  <a:pt x="2301835" y="23122"/>
                  <a:pt x="2120554" y="10024"/>
                  <a:pt x="1985191" y="26010"/>
                </a:cubicBezTo>
                <a:cubicBezTo>
                  <a:pt x="1849828" y="41996"/>
                  <a:pt x="1696131" y="5719"/>
                  <a:pt x="1474344" y="26010"/>
                </a:cubicBezTo>
                <a:cubicBezTo>
                  <a:pt x="1252557" y="46301"/>
                  <a:pt x="1076714" y="55324"/>
                  <a:pt x="782437" y="26010"/>
                </a:cubicBezTo>
                <a:cubicBezTo>
                  <a:pt x="488160" y="-3304"/>
                  <a:pt x="171978" y="29468"/>
                  <a:pt x="0" y="26010"/>
                </a:cubicBezTo>
                <a:cubicBezTo>
                  <a:pt x="170" y="16940"/>
                  <a:pt x="-52" y="9264"/>
                  <a:pt x="0" y="0"/>
                </a:cubicBezTo>
                <a:close/>
              </a:path>
              <a:path w="4526495" h="26010"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7097" y="6991"/>
                  <a:pt x="4526435" y="14884"/>
                  <a:pt x="4526495" y="26010"/>
                </a:cubicBezTo>
                <a:cubicBezTo>
                  <a:pt x="4301653" y="4744"/>
                  <a:pt x="4186546" y="48233"/>
                  <a:pt x="3970383" y="26010"/>
                </a:cubicBezTo>
                <a:cubicBezTo>
                  <a:pt x="3754220" y="3787"/>
                  <a:pt x="3557985" y="38960"/>
                  <a:pt x="3323741" y="26010"/>
                </a:cubicBezTo>
                <a:cubicBezTo>
                  <a:pt x="3089497" y="13060"/>
                  <a:pt x="2871745" y="6844"/>
                  <a:pt x="2677098" y="26010"/>
                </a:cubicBezTo>
                <a:cubicBezTo>
                  <a:pt x="2482451" y="45176"/>
                  <a:pt x="2247609" y="11618"/>
                  <a:pt x="2075721" y="26010"/>
                </a:cubicBezTo>
                <a:cubicBezTo>
                  <a:pt x="1903833" y="40402"/>
                  <a:pt x="1609733" y="12986"/>
                  <a:pt x="1338549" y="26010"/>
                </a:cubicBezTo>
                <a:cubicBezTo>
                  <a:pt x="1067365" y="39034"/>
                  <a:pt x="771472" y="-9192"/>
                  <a:pt x="601377" y="26010"/>
                </a:cubicBezTo>
                <a:cubicBezTo>
                  <a:pt x="431282" y="61212"/>
                  <a:pt x="184500" y="27937"/>
                  <a:pt x="0" y="26010"/>
                </a:cubicBezTo>
                <a:cubicBezTo>
                  <a:pt x="-1220" y="16472"/>
                  <a:pt x="-934" y="10248"/>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5857D69-35C8-A330-8E1E-8740FC99C3B1}"/>
              </a:ext>
            </a:extLst>
          </p:cNvPr>
          <p:cNvPicPr>
            <a:picLocks noChangeAspect="1"/>
          </p:cNvPicPr>
          <p:nvPr/>
        </p:nvPicPr>
        <p:blipFill>
          <a:blip r:embed="rId2"/>
          <a:stretch>
            <a:fillRect/>
          </a:stretch>
        </p:blipFill>
        <p:spPr>
          <a:xfrm>
            <a:off x="1104188" y="5392717"/>
            <a:ext cx="10793172" cy="2233070"/>
          </a:xfrm>
          <a:prstGeom prst="rect">
            <a:avLst/>
          </a:prstGeom>
        </p:spPr>
      </p:pic>
    </p:spTree>
    <p:extLst>
      <p:ext uri="{BB962C8B-B14F-4D97-AF65-F5344CB8AC3E}">
        <p14:creationId xmlns:p14="http://schemas.microsoft.com/office/powerpoint/2010/main" val="196081958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4092916"/>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E0203FCE-BC30-E2BF-81B7-A7A5DA204B41}"/>
              </a:ext>
            </a:extLst>
          </p:cNvPr>
          <p:cNvSpPr>
            <a:spLocks noGrp="1"/>
          </p:cNvSpPr>
          <p:nvPr>
            <p:ph type="title"/>
          </p:nvPr>
        </p:nvSpPr>
        <p:spPr>
          <a:xfrm>
            <a:off x="681473" y="555413"/>
            <a:ext cx="11636949" cy="2147983"/>
          </a:xfrm>
        </p:spPr>
        <p:txBody>
          <a:bodyPr vert="horz" lIns="91440" tIns="45720" rIns="91440" bIns="45720" rtlCol="0" anchor="ctr">
            <a:normAutofit/>
          </a:bodyPr>
          <a:lstStyle/>
          <a:p>
            <a:pPr defTabSz="914400">
              <a:lnSpc>
                <a:spcPct val="90000"/>
              </a:lnSpc>
              <a:spcBef>
                <a:spcPct val="0"/>
              </a:spcBef>
            </a:pPr>
            <a:r>
              <a:rPr lang="en-US" sz="7000" kern="1200">
                <a:solidFill>
                  <a:srgbClr val="FFFFFF"/>
                </a:solidFill>
                <a:latin typeface="+mj-lt"/>
                <a:ea typeface="+mj-ea"/>
                <a:cs typeface="+mj-cs"/>
              </a:rPr>
              <a:t>Gatekeepers under the DMA</a:t>
            </a:r>
          </a:p>
        </p:txBody>
      </p:sp>
      <p:sp>
        <p:nvSpPr>
          <p:cNvPr id="12"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9153" y="2493533"/>
            <a:ext cx="4526495" cy="26010"/>
          </a:xfrm>
          <a:custGeom>
            <a:avLst/>
            <a:gdLst>
              <a:gd name="csX0" fmla="*/ 0 w 4526495"/>
              <a:gd name="csY0" fmla="*/ 0 h 26010"/>
              <a:gd name="csX1" fmla="*/ 601377 w 4526495"/>
              <a:gd name="csY1" fmla="*/ 0 h 26010"/>
              <a:gd name="csX2" fmla="*/ 1112224 w 4526495"/>
              <a:gd name="csY2" fmla="*/ 0 h 26010"/>
              <a:gd name="csX3" fmla="*/ 1668337 w 4526495"/>
              <a:gd name="csY3" fmla="*/ 0 h 26010"/>
              <a:gd name="csX4" fmla="*/ 2360244 w 4526495"/>
              <a:gd name="csY4" fmla="*/ 0 h 26010"/>
              <a:gd name="csX5" fmla="*/ 2961621 w 4526495"/>
              <a:gd name="csY5" fmla="*/ 0 h 26010"/>
              <a:gd name="csX6" fmla="*/ 3517733 w 4526495"/>
              <a:gd name="csY6" fmla="*/ 0 h 26010"/>
              <a:gd name="csX7" fmla="*/ 4526495 w 4526495"/>
              <a:gd name="csY7" fmla="*/ 0 h 26010"/>
              <a:gd name="csX8" fmla="*/ 4526495 w 4526495"/>
              <a:gd name="csY8" fmla="*/ 26010 h 26010"/>
              <a:gd name="csX9" fmla="*/ 3879853 w 4526495"/>
              <a:gd name="csY9" fmla="*/ 26010 h 26010"/>
              <a:gd name="csX10" fmla="*/ 3323741 w 4526495"/>
              <a:gd name="csY10" fmla="*/ 26010 h 26010"/>
              <a:gd name="csX11" fmla="*/ 2586569 w 4526495"/>
              <a:gd name="csY11" fmla="*/ 26010 h 26010"/>
              <a:gd name="csX12" fmla="*/ 1985191 w 4526495"/>
              <a:gd name="csY12" fmla="*/ 26010 h 26010"/>
              <a:gd name="csX13" fmla="*/ 1474344 w 4526495"/>
              <a:gd name="csY13" fmla="*/ 26010 h 26010"/>
              <a:gd name="csX14" fmla="*/ 782437 w 4526495"/>
              <a:gd name="csY14" fmla="*/ 26010 h 26010"/>
              <a:gd name="csX15" fmla="*/ 0 w 4526495"/>
              <a:gd name="csY15" fmla="*/ 26010 h 26010"/>
              <a:gd name="csX16" fmla="*/ 0 w 4526495"/>
              <a:gd name="csY16" fmla="*/ 0 h 260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26495" h="26010"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5210" y="7974"/>
                  <a:pt x="4527448" y="17938"/>
                  <a:pt x="4526495" y="26010"/>
                </a:cubicBezTo>
                <a:cubicBezTo>
                  <a:pt x="4241700" y="34837"/>
                  <a:pt x="4031432" y="39415"/>
                  <a:pt x="3879853" y="26010"/>
                </a:cubicBezTo>
                <a:cubicBezTo>
                  <a:pt x="3728274" y="12605"/>
                  <a:pt x="3583446" y="53508"/>
                  <a:pt x="3323741" y="26010"/>
                </a:cubicBezTo>
                <a:cubicBezTo>
                  <a:pt x="3064036" y="-1488"/>
                  <a:pt x="2871303" y="28898"/>
                  <a:pt x="2586569" y="26010"/>
                </a:cubicBezTo>
                <a:cubicBezTo>
                  <a:pt x="2301835" y="23122"/>
                  <a:pt x="2120554" y="10024"/>
                  <a:pt x="1985191" y="26010"/>
                </a:cubicBezTo>
                <a:cubicBezTo>
                  <a:pt x="1849828" y="41996"/>
                  <a:pt x="1696131" y="5719"/>
                  <a:pt x="1474344" y="26010"/>
                </a:cubicBezTo>
                <a:cubicBezTo>
                  <a:pt x="1252557" y="46301"/>
                  <a:pt x="1076714" y="55324"/>
                  <a:pt x="782437" y="26010"/>
                </a:cubicBezTo>
                <a:cubicBezTo>
                  <a:pt x="488160" y="-3304"/>
                  <a:pt x="171978" y="29468"/>
                  <a:pt x="0" y="26010"/>
                </a:cubicBezTo>
                <a:cubicBezTo>
                  <a:pt x="170" y="16940"/>
                  <a:pt x="-52" y="9264"/>
                  <a:pt x="0" y="0"/>
                </a:cubicBezTo>
                <a:close/>
              </a:path>
              <a:path w="4526495" h="26010"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7097" y="6991"/>
                  <a:pt x="4526435" y="14884"/>
                  <a:pt x="4526495" y="26010"/>
                </a:cubicBezTo>
                <a:cubicBezTo>
                  <a:pt x="4301653" y="4744"/>
                  <a:pt x="4186546" y="48233"/>
                  <a:pt x="3970383" y="26010"/>
                </a:cubicBezTo>
                <a:cubicBezTo>
                  <a:pt x="3754220" y="3787"/>
                  <a:pt x="3557985" y="38960"/>
                  <a:pt x="3323741" y="26010"/>
                </a:cubicBezTo>
                <a:cubicBezTo>
                  <a:pt x="3089497" y="13060"/>
                  <a:pt x="2871745" y="6844"/>
                  <a:pt x="2677098" y="26010"/>
                </a:cubicBezTo>
                <a:cubicBezTo>
                  <a:pt x="2482451" y="45176"/>
                  <a:pt x="2247609" y="11618"/>
                  <a:pt x="2075721" y="26010"/>
                </a:cubicBezTo>
                <a:cubicBezTo>
                  <a:pt x="1903833" y="40402"/>
                  <a:pt x="1609733" y="12986"/>
                  <a:pt x="1338549" y="26010"/>
                </a:cubicBezTo>
                <a:cubicBezTo>
                  <a:pt x="1067365" y="39034"/>
                  <a:pt x="771472" y="-9192"/>
                  <a:pt x="601377" y="26010"/>
                </a:cubicBezTo>
                <a:cubicBezTo>
                  <a:pt x="431282" y="61212"/>
                  <a:pt x="184500" y="27937"/>
                  <a:pt x="0" y="26010"/>
                </a:cubicBezTo>
                <a:cubicBezTo>
                  <a:pt x="-1220" y="16472"/>
                  <a:pt x="-934" y="10248"/>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C62BC8B-6114-4968-E49B-0CE3CE553D2A}"/>
              </a:ext>
            </a:extLst>
          </p:cNvPr>
          <p:cNvPicPr>
            <a:picLocks noChangeAspect="1"/>
          </p:cNvPicPr>
          <p:nvPr/>
        </p:nvPicPr>
        <p:blipFill>
          <a:blip r:embed="rId2"/>
          <a:srcRect r="6518" b="1"/>
          <a:stretch/>
        </p:blipFill>
        <p:spPr>
          <a:xfrm>
            <a:off x="2867668" y="4362026"/>
            <a:ext cx="7266211" cy="4294453"/>
          </a:xfrm>
          <a:prstGeom prst="rect">
            <a:avLst/>
          </a:prstGeom>
        </p:spPr>
      </p:pic>
    </p:spTree>
    <p:extLst>
      <p:ext uri="{BB962C8B-B14F-4D97-AF65-F5344CB8AC3E}">
        <p14:creationId xmlns:p14="http://schemas.microsoft.com/office/powerpoint/2010/main" val="108989712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474"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B24D4BE-80D4-41F2-A880-FF4C257896B7}"/>
              </a:ext>
            </a:extLst>
          </p:cNvPr>
          <p:cNvSpPr>
            <a:spLocks noGrp="1"/>
          </p:cNvSpPr>
          <p:nvPr>
            <p:ph type="title"/>
          </p:nvPr>
        </p:nvSpPr>
        <p:spPr>
          <a:xfrm>
            <a:off x="858316" y="7276841"/>
            <a:ext cx="11298319" cy="1423154"/>
          </a:xfrm>
        </p:spPr>
        <p:txBody>
          <a:bodyPr vert="horz" lIns="91440" tIns="45720" rIns="91440" bIns="45720" rtlCol="0" anchor="t">
            <a:normAutofit/>
          </a:bodyPr>
          <a:lstStyle/>
          <a:p>
            <a:pPr algn="l" defTabSz="914400">
              <a:lnSpc>
                <a:spcPct val="90000"/>
              </a:lnSpc>
              <a:spcBef>
                <a:spcPct val="0"/>
              </a:spcBef>
            </a:pPr>
            <a:r>
              <a:rPr lang="en-US" sz="5000" kern="1200">
                <a:solidFill>
                  <a:schemeClr val="tx2"/>
                </a:solidFill>
                <a:latin typeface="+mj-lt"/>
                <a:ea typeface="+mj-ea"/>
                <a:cs typeface="+mj-cs"/>
              </a:rPr>
              <a:t>Consequences for individuals</a:t>
            </a:r>
          </a:p>
        </p:txBody>
      </p:sp>
      <p:pic>
        <p:nvPicPr>
          <p:cNvPr id="4" name="Picture 3" descr="Recortes blancos y uno azul de efecto dominó">
            <a:extLst>
              <a:ext uri="{FF2B5EF4-FFF2-40B4-BE49-F238E27FC236}">
                <a16:creationId xmlns:a16="http://schemas.microsoft.com/office/drawing/2014/main" id="{FBD797A1-BFBD-4E79-1EBE-0D56F0D9CFB5}"/>
              </a:ext>
            </a:extLst>
          </p:cNvPr>
          <p:cNvPicPr>
            <a:picLocks noChangeAspect="1"/>
          </p:cNvPicPr>
          <p:nvPr/>
        </p:nvPicPr>
        <p:blipFill>
          <a:blip r:embed="rId2"/>
          <a:srcRect t="31165"/>
          <a:stretch>
            <a:fillRect/>
          </a:stretch>
        </p:blipFill>
        <p:spPr>
          <a:xfrm>
            <a:off x="-1" y="10"/>
            <a:ext cx="13004801" cy="5975398"/>
          </a:xfrm>
          <a:prstGeom prst="rect">
            <a:avLst/>
          </a:prstGeom>
        </p:spPr>
      </p:pic>
      <p:grpSp>
        <p:nvGrpSpPr>
          <p:cNvPr id="10" name="Group 9">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183911"/>
            <a:ext cx="13001548" cy="2600960"/>
            <a:chOff x="-305" y="3144820"/>
            <a:chExt cx="9182100" cy="1551136"/>
          </a:xfrm>
        </p:grpSpPr>
        <p:sp useBgFill="1">
          <p:nvSpPr>
            <p:cNvPr id="11" name="Freeform: Shape 10">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361061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6"/>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4947531-6CC4-D71C-F7BC-17E549A579EB}"/>
              </a:ext>
            </a:extLst>
          </p:cNvPr>
          <p:cNvSpPr>
            <a:spLocks noGrp="1"/>
          </p:cNvSpPr>
          <p:nvPr>
            <p:ph type="title"/>
          </p:nvPr>
        </p:nvSpPr>
        <p:spPr>
          <a:xfrm>
            <a:off x="593634" y="915153"/>
            <a:ext cx="11958320" cy="1059322"/>
          </a:xfrm>
        </p:spPr>
        <p:txBody>
          <a:bodyPr vert="horz" lIns="91440" tIns="45720" rIns="91440" bIns="45720" rtlCol="0" anchor="ctr">
            <a:normAutofit/>
          </a:bodyPr>
          <a:lstStyle/>
          <a:p>
            <a:pPr defTabSz="914400">
              <a:lnSpc>
                <a:spcPct val="90000"/>
              </a:lnSpc>
              <a:spcBef>
                <a:spcPct val="0"/>
              </a:spcBef>
            </a:pPr>
            <a:r>
              <a:rPr lang="en-US" sz="4000" kern="1200">
                <a:solidFill>
                  <a:schemeClr val="bg1"/>
                </a:solidFill>
                <a:latin typeface="+mj-lt"/>
                <a:ea typeface="+mj-ea"/>
                <a:cs typeface="+mj-cs"/>
              </a:rPr>
              <a:t>The consequences of an asymmetric regulation</a:t>
            </a:r>
          </a:p>
        </p:txBody>
      </p:sp>
      <p:graphicFrame>
        <p:nvGraphicFramePr>
          <p:cNvPr id="5" name="CuadroTexto 2">
            <a:extLst>
              <a:ext uri="{FF2B5EF4-FFF2-40B4-BE49-F238E27FC236}">
                <a16:creationId xmlns:a16="http://schemas.microsoft.com/office/drawing/2014/main" id="{5F9D7A77-C733-6332-179C-4D17576D5783}"/>
              </a:ext>
            </a:extLst>
          </p:cNvPr>
          <p:cNvGraphicFramePr/>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720689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3004797" cy="2262388"/>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656326" cy="2262388"/>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656318" y="-1"/>
            <a:ext cx="4348478" cy="2262388"/>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973" y="-1"/>
            <a:ext cx="12514822" cy="2271904"/>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499A4AC-A283-5F16-5B43-135CEE358899}"/>
              </a:ext>
            </a:extLst>
          </p:cNvPr>
          <p:cNvSpPr>
            <a:spLocks noGrp="1"/>
          </p:cNvSpPr>
          <p:nvPr>
            <p:ph type="title"/>
          </p:nvPr>
        </p:nvSpPr>
        <p:spPr>
          <a:xfrm>
            <a:off x="1463038" y="418898"/>
            <a:ext cx="10555682" cy="1470107"/>
          </a:xfrm>
        </p:spPr>
        <p:txBody>
          <a:bodyPr vert="horz" lIns="91440" tIns="45720" rIns="91440" bIns="45720" rtlCol="0" anchor="ctr">
            <a:normAutofit/>
          </a:bodyPr>
          <a:lstStyle/>
          <a:p>
            <a:pPr algn="l" defTabSz="914400">
              <a:lnSpc>
                <a:spcPct val="90000"/>
              </a:lnSpc>
              <a:spcBef>
                <a:spcPct val="0"/>
              </a:spcBef>
            </a:pPr>
            <a:r>
              <a:rPr lang="en-US" sz="5000" kern="1200" dirty="0">
                <a:solidFill>
                  <a:srgbClr val="FFFFFF"/>
                </a:solidFill>
                <a:latin typeface="+mj-lt"/>
                <a:ea typeface="+mj-ea"/>
                <a:cs typeface="+mj-cs"/>
              </a:rPr>
              <a:t>First layer of impact: </a:t>
            </a:r>
            <a:r>
              <a:rPr lang="en-US" sz="5000" kern="1200" dirty="0" err="1">
                <a:solidFill>
                  <a:srgbClr val="FFFFFF"/>
                </a:solidFill>
                <a:latin typeface="+mj-lt"/>
                <a:ea typeface="+mj-ea"/>
                <a:cs typeface="+mj-cs"/>
              </a:rPr>
              <a:t>structuralised</a:t>
            </a:r>
            <a:r>
              <a:rPr lang="en-US" sz="5000" kern="1200" dirty="0">
                <a:solidFill>
                  <a:srgbClr val="FFFFFF"/>
                </a:solidFill>
                <a:latin typeface="+mj-lt"/>
                <a:ea typeface="+mj-ea"/>
                <a:cs typeface="+mj-cs"/>
              </a:rPr>
              <a:t> consumer law?</a:t>
            </a:r>
          </a:p>
        </p:txBody>
      </p:sp>
      <p:sp>
        <p:nvSpPr>
          <p:cNvPr id="3" name="CuadroTexto 2">
            <a:extLst>
              <a:ext uri="{FF2B5EF4-FFF2-40B4-BE49-F238E27FC236}">
                <a16:creationId xmlns:a16="http://schemas.microsoft.com/office/drawing/2014/main" id="{D0CAF2A3-9C2D-02B6-1AF0-73D88E877FC6}"/>
              </a:ext>
            </a:extLst>
          </p:cNvPr>
          <p:cNvSpPr txBox="1"/>
          <p:nvPr/>
        </p:nvSpPr>
        <p:spPr>
          <a:xfrm>
            <a:off x="1463038" y="3296991"/>
            <a:ext cx="10372300" cy="5238553"/>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Further Consumer vulnerability? Less freedom (EDPB, Opinion 8/2024; CJEU in Meta 2023)?</a:t>
            </a:r>
          </a:p>
          <a:p>
            <a:pPr marL="342900" marR="0" algn="l" defTabSz="914400" fontAlgn="auto" hangingPunct="1">
              <a:lnSpc>
                <a:spcPct val="90000"/>
              </a:lnSpc>
              <a:spcBef>
                <a:spcPts val="0"/>
              </a:spcBef>
              <a:spcAft>
                <a:spcPts val="600"/>
              </a:spcAft>
              <a:buClrTx/>
              <a:buSzTx/>
              <a:tabLst/>
            </a:pPr>
            <a:endParaRPr lang="en-US" sz="3500" kern="1200" dirty="0">
              <a:solidFill>
                <a:schemeClr val="tx1"/>
              </a:solidFill>
            </a:endParaRPr>
          </a:p>
          <a:p>
            <a:pPr marL="342900" marR="0" algn="l" defTabSz="914400" fontAlgn="auto" hangingPunct="1">
              <a:lnSpc>
                <a:spcPct val="90000"/>
              </a:lnSpc>
              <a:spcBef>
                <a:spcPts val="0"/>
              </a:spcBef>
              <a:spcAft>
                <a:spcPts val="600"/>
              </a:spcAft>
              <a:buClrTx/>
              <a:buSzTx/>
              <a:tabLst/>
            </a:pPr>
            <a:endParaRPr lang="en-US" sz="3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kern="1200" dirty="0">
                <a:solidFill>
                  <a:schemeClr val="tx1"/>
                </a:solidFill>
              </a:rPr>
              <a:t>Easier to claim unfair practices that are structural? E.g. dark patterns? (Art 25 DSA)</a:t>
            </a:r>
            <a:endParaRPr kumimoji="0" lang="en-US" sz="3500" b="0" i="0" u="none" strike="noStrike" kern="1200" cap="none" spc="0" normalizeH="0" baseline="0" dirty="0">
              <a:ln>
                <a:noFill/>
              </a:ln>
              <a:solidFill>
                <a:schemeClr val="tx1"/>
              </a:solidFill>
              <a:effectLst/>
              <a:uFillTx/>
              <a:sym typeface="Helvetica Light"/>
            </a:endParaRPr>
          </a:p>
        </p:txBody>
      </p:sp>
    </p:spTree>
    <p:extLst>
      <p:ext uri="{BB962C8B-B14F-4D97-AF65-F5344CB8AC3E}">
        <p14:creationId xmlns:p14="http://schemas.microsoft.com/office/powerpoint/2010/main" val="10624247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1D002-C8C9-A71B-581E-4DAA3C31BD9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6936"/>
            <a:ext cx="13004800" cy="1047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FFBB6D8-B81D-DE64-A163-A7AF58B13A8E}"/>
              </a:ext>
            </a:extLst>
          </p:cNvPr>
          <p:cNvSpPr>
            <a:spLocks noGrp="1"/>
          </p:cNvSpPr>
          <p:nvPr>
            <p:ph type="title"/>
          </p:nvPr>
        </p:nvSpPr>
        <p:spPr>
          <a:xfrm>
            <a:off x="593634" y="915153"/>
            <a:ext cx="11958320" cy="1059322"/>
          </a:xfrm>
        </p:spPr>
        <p:txBody>
          <a:bodyPr vert="horz" lIns="91440" tIns="45720" rIns="91440" bIns="45720" rtlCol="0" anchor="ctr">
            <a:normAutofit/>
          </a:bodyPr>
          <a:lstStyle/>
          <a:p>
            <a:pPr defTabSz="914400">
              <a:lnSpc>
                <a:spcPct val="90000"/>
              </a:lnSpc>
              <a:spcBef>
                <a:spcPct val="0"/>
              </a:spcBef>
            </a:pPr>
            <a:r>
              <a:rPr lang="en-US" sz="4000" kern="1200">
                <a:solidFill>
                  <a:schemeClr val="bg1"/>
                </a:solidFill>
                <a:latin typeface="+mj-lt"/>
                <a:ea typeface="+mj-ea"/>
                <a:cs typeface="+mj-cs"/>
              </a:rPr>
              <a:t>Private ordering of society</a:t>
            </a:r>
          </a:p>
        </p:txBody>
      </p:sp>
      <p:graphicFrame>
        <p:nvGraphicFramePr>
          <p:cNvPr id="5" name="CuadroTexto 2">
            <a:extLst>
              <a:ext uri="{FF2B5EF4-FFF2-40B4-BE49-F238E27FC236}">
                <a16:creationId xmlns:a16="http://schemas.microsoft.com/office/drawing/2014/main" id="{EAFB9A7E-5492-458F-CCC8-994BC0A96F6E}"/>
              </a:ext>
            </a:extLst>
          </p:cNvPr>
          <p:cNvGraphicFramePr/>
          <p:nvPr>
            <p:extLst>
              <p:ext uri="{D42A27DB-BD31-4B8C-83A1-F6EECF244321}">
                <p14:modId xmlns:p14="http://schemas.microsoft.com/office/powerpoint/2010/main" val="1109007528"/>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318764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CBF4A9-5EBA-38C6-6692-FE71EC34598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32274"/>
            <a:ext cx="13004798" cy="6220982"/>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1601" y="-3424485"/>
            <a:ext cx="6221592" cy="130048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34853" y="-3181238"/>
            <a:ext cx="6220982" cy="12518911"/>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32270"/>
            <a:ext cx="9111983" cy="6220978"/>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6341793" y="-1467808"/>
            <a:ext cx="5322823" cy="6313430"/>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9D94BE0E-7723-56CD-9275-6106480D880F}"/>
              </a:ext>
            </a:extLst>
          </p:cNvPr>
          <p:cNvSpPr>
            <a:spLocks noGrp="1"/>
          </p:cNvSpPr>
          <p:nvPr>
            <p:ph type="title"/>
          </p:nvPr>
        </p:nvSpPr>
        <p:spPr>
          <a:xfrm>
            <a:off x="1402478" y="1045484"/>
            <a:ext cx="10724014" cy="4164935"/>
          </a:xfrm>
        </p:spPr>
        <p:txBody>
          <a:bodyPr vert="horz" lIns="91440" tIns="45720" rIns="91440" bIns="45720" rtlCol="0" anchor="b">
            <a:normAutofit/>
          </a:bodyPr>
          <a:lstStyle/>
          <a:p>
            <a:pPr algn="l" defTabSz="914400">
              <a:lnSpc>
                <a:spcPct val="90000"/>
              </a:lnSpc>
              <a:spcBef>
                <a:spcPct val="0"/>
              </a:spcBef>
            </a:pPr>
            <a:r>
              <a:rPr lang="en-US" sz="6000" kern="1200">
                <a:solidFill>
                  <a:srgbClr val="FFFFFF"/>
                </a:solidFill>
                <a:latin typeface="+mj-lt"/>
                <a:ea typeface="+mj-ea"/>
                <a:cs typeface="+mj-cs"/>
              </a:rPr>
              <a:t>Second layer of impact: systemic risk regulation</a:t>
            </a:r>
          </a:p>
        </p:txBody>
      </p:sp>
      <p:sp>
        <p:nvSpPr>
          <p:cNvPr id="3" name="CuadroTexto 2">
            <a:extLst>
              <a:ext uri="{FF2B5EF4-FFF2-40B4-BE49-F238E27FC236}">
                <a16:creationId xmlns:a16="http://schemas.microsoft.com/office/drawing/2014/main" id="{90A9D4C0-433C-144B-FD77-0CE6B2AB48CC}"/>
              </a:ext>
            </a:extLst>
          </p:cNvPr>
          <p:cNvSpPr txBox="1"/>
          <p:nvPr/>
        </p:nvSpPr>
        <p:spPr>
          <a:xfrm>
            <a:off x="1440727" y="6927394"/>
            <a:ext cx="10673014" cy="207396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R="0" algn="l" defTabSz="914400" fontAlgn="auto" hangingPunct="1">
              <a:lnSpc>
                <a:spcPct val="90000"/>
              </a:lnSpc>
              <a:spcBef>
                <a:spcPts val="1000"/>
              </a:spcBef>
              <a:spcAft>
                <a:spcPts val="0"/>
              </a:spcAft>
              <a:buClrTx/>
              <a:buSzTx/>
              <a:tabLst/>
            </a:pPr>
            <a:r>
              <a:rPr lang="en-US" sz="3500" kern="1200" dirty="0">
                <a:solidFill>
                  <a:schemeClr val="tx1"/>
                </a:solidFill>
                <a:latin typeface="+mn-lt"/>
                <a:ea typeface="+mn-ea"/>
                <a:cs typeface="+mn-cs"/>
              </a:rPr>
              <a:t>Systemic risk regulation, consumer protection and constitutional law</a:t>
            </a:r>
            <a:endParaRPr kumimoji="0" lang="en-US" sz="3500" b="0" i="0" u="none" strike="noStrike" kern="1200"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544270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190BC3-0E36-39F8-EE6F-FFD67FB2881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00283" y="1901099"/>
            <a:ext cx="9753600" cy="5951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47635" y="1553374"/>
            <a:ext cx="9025719" cy="5947819"/>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86038" y="5000501"/>
            <a:ext cx="3558370" cy="594781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72536" y="2128846"/>
            <a:ext cx="9753601" cy="5495906"/>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05638" y="2372672"/>
            <a:ext cx="6141586" cy="4606190"/>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919507E-F408-1BE5-29B3-8CC1B85D8512}"/>
              </a:ext>
            </a:extLst>
          </p:cNvPr>
          <p:cNvSpPr>
            <a:spLocks noGrp="1"/>
          </p:cNvSpPr>
          <p:nvPr>
            <p:ph type="title"/>
          </p:nvPr>
        </p:nvSpPr>
        <p:spPr>
          <a:xfrm>
            <a:off x="881489" y="834638"/>
            <a:ext cx="4512106" cy="4817773"/>
          </a:xfrm>
        </p:spPr>
        <p:txBody>
          <a:bodyPr vert="horz" lIns="91440" tIns="45720" rIns="91440" bIns="45720" rtlCol="0" anchor="b">
            <a:normAutofit/>
          </a:bodyPr>
          <a:lstStyle/>
          <a:p>
            <a:pPr algn="r" defTabSz="914400">
              <a:lnSpc>
                <a:spcPct val="90000"/>
              </a:lnSpc>
              <a:spcBef>
                <a:spcPct val="0"/>
              </a:spcBef>
            </a:pPr>
            <a:r>
              <a:rPr lang="en-US" sz="5000" kern="1200">
                <a:solidFill>
                  <a:srgbClr val="FFFFFF"/>
                </a:solidFill>
                <a:latin typeface="+mj-lt"/>
                <a:ea typeface="+mj-ea"/>
                <a:cs typeface="+mj-cs"/>
              </a:rPr>
              <a:t>Code, market and society: an example</a:t>
            </a:r>
          </a:p>
        </p:txBody>
      </p:sp>
      <p:sp>
        <p:nvSpPr>
          <p:cNvPr id="19" name="CuadroTexto 18">
            <a:extLst>
              <a:ext uri="{FF2B5EF4-FFF2-40B4-BE49-F238E27FC236}">
                <a16:creationId xmlns:a16="http://schemas.microsoft.com/office/drawing/2014/main" id="{EC0F4DBD-4684-4F0C-DD82-A7DF2910D44B}"/>
              </a:ext>
            </a:extLst>
          </p:cNvPr>
          <p:cNvSpPr txBox="1"/>
          <p:nvPr/>
        </p:nvSpPr>
        <p:spPr>
          <a:xfrm>
            <a:off x="6171909" y="923704"/>
            <a:ext cx="6531350" cy="788771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fontScale="92500" lnSpcReduction="20000"/>
          </a:bodyPr>
          <a:lstStyle/>
          <a:p>
            <a:pPr algn="l" defTabSz="914400" hangingPunct="1">
              <a:lnSpc>
                <a:spcPct val="90000"/>
              </a:lnSpc>
              <a:spcAft>
                <a:spcPts val="600"/>
              </a:spcAft>
            </a:pPr>
            <a:endParaRPr lang="en-US" sz="3000" b="1" kern="1200" dirty="0">
              <a:solidFill>
                <a:schemeClr val="tx1"/>
              </a:solidFill>
            </a:endParaRPr>
          </a:p>
          <a:p>
            <a:pPr algn="l" defTabSz="914400" hangingPunct="1">
              <a:lnSpc>
                <a:spcPct val="90000"/>
              </a:lnSpc>
              <a:spcAft>
                <a:spcPts val="600"/>
              </a:spcAft>
            </a:pPr>
            <a:r>
              <a:rPr lang="en-US" sz="3000" b="1" kern="1200" dirty="0">
                <a:solidFill>
                  <a:schemeClr val="tx1"/>
                </a:solidFill>
              </a:rPr>
              <a:t>Art 3(1) UCTD. Unfair term if it causes:</a:t>
            </a:r>
          </a:p>
          <a:p>
            <a:pPr marL="571500" indent="-228600" algn="l" defTabSz="914400" hangingPunct="1">
              <a:lnSpc>
                <a:spcPct val="90000"/>
              </a:lnSpc>
              <a:spcAft>
                <a:spcPts val="600"/>
              </a:spcAft>
              <a:buFont typeface="Arial" panose="020B0604020202020204" pitchFamily="34" charset="0"/>
              <a:buChar char="•"/>
            </a:pPr>
            <a:r>
              <a:rPr lang="en-US" sz="3000" kern="1200" dirty="0">
                <a:solidFill>
                  <a:schemeClr val="tx1"/>
                </a:solidFill>
              </a:rPr>
              <a:t>a significant imbalance in the rights &amp; obligations</a:t>
            </a:r>
          </a:p>
          <a:p>
            <a:pPr marL="571500" indent="-228600" algn="l" defTabSz="914400" hangingPunct="1">
              <a:lnSpc>
                <a:spcPct val="90000"/>
              </a:lnSpc>
              <a:spcAft>
                <a:spcPts val="600"/>
              </a:spcAft>
              <a:buFont typeface="Arial" panose="020B0604020202020204" pitchFamily="34" charset="0"/>
              <a:buChar char="•"/>
            </a:pPr>
            <a:r>
              <a:rPr lang="en-US" sz="3000" kern="1200" dirty="0">
                <a:solidFill>
                  <a:schemeClr val="tx1"/>
                </a:solidFill>
              </a:rPr>
              <a:t>Against good faith</a:t>
            </a:r>
          </a:p>
          <a:p>
            <a:pPr marL="571500" indent="-228600" algn="l" defTabSz="914400" hangingPunct="1">
              <a:lnSpc>
                <a:spcPct val="90000"/>
              </a:lnSpc>
              <a:spcAft>
                <a:spcPts val="600"/>
              </a:spcAft>
              <a:buFont typeface="Arial" panose="020B0604020202020204" pitchFamily="34" charset="0"/>
              <a:buChar char="•"/>
            </a:pPr>
            <a:r>
              <a:rPr lang="en-US" sz="3000" kern="1200" dirty="0">
                <a:solidFill>
                  <a:schemeClr val="tx1"/>
                </a:solidFill>
              </a:rPr>
              <a:t>to the detriment of the consumer</a:t>
            </a:r>
          </a:p>
          <a:p>
            <a:pPr indent="-228600" algn="l" defTabSz="914400" hangingPunct="1">
              <a:lnSpc>
                <a:spcPct val="90000"/>
              </a:lnSpc>
              <a:spcAft>
                <a:spcPts val="600"/>
              </a:spcAft>
              <a:buFont typeface="Arial" panose="020B0604020202020204" pitchFamily="34" charset="0"/>
              <a:buChar char="•"/>
            </a:pPr>
            <a:endParaRPr lang="en-US" sz="3000" b="1" kern="1200" dirty="0">
              <a:solidFill>
                <a:schemeClr val="tx1"/>
              </a:solidFill>
            </a:endParaRPr>
          </a:p>
          <a:p>
            <a:pPr indent="-228600" algn="l" defTabSz="914400" hangingPunct="1">
              <a:lnSpc>
                <a:spcPct val="90000"/>
              </a:lnSpc>
              <a:spcAft>
                <a:spcPts val="600"/>
              </a:spcAft>
              <a:buFont typeface="Arial" panose="020B0604020202020204" pitchFamily="34" charset="0"/>
              <a:buChar char="•"/>
            </a:pPr>
            <a:endParaRPr lang="en-US" sz="3000" b="1" kern="1200" dirty="0">
              <a:solidFill>
                <a:schemeClr val="tx1"/>
              </a:solidFill>
            </a:endParaRPr>
          </a:p>
          <a:p>
            <a:pPr indent="-228600" algn="l" defTabSz="914400" hangingPunct="1">
              <a:lnSpc>
                <a:spcPct val="90000"/>
              </a:lnSpc>
              <a:spcAft>
                <a:spcPts val="600"/>
              </a:spcAft>
              <a:buFont typeface="Arial" panose="020B0604020202020204" pitchFamily="34" charset="0"/>
              <a:buChar char="•"/>
            </a:pPr>
            <a:endParaRPr lang="en-US" sz="3000" b="1" kern="1200" dirty="0">
              <a:solidFill>
                <a:schemeClr val="tx1"/>
              </a:solidFill>
            </a:endParaRPr>
          </a:p>
          <a:p>
            <a:pPr indent="-228600" algn="l" defTabSz="914400" hangingPunct="1">
              <a:lnSpc>
                <a:spcPct val="90000"/>
              </a:lnSpc>
              <a:spcAft>
                <a:spcPts val="600"/>
              </a:spcAft>
              <a:buFont typeface="Arial" panose="020B0604020202020204" pitchFamily="34" charset="0"/>
              <a:buChar char="•"/>
            </a:pPr>
            <a:endParaRPr lang="en-US" sz="3000" b="1" kern="1200" dirty="0">
              <a:solidFill>
                <a:schemeClr val="tx1"/>
              </a:solidFill>
            </a:endParaRPr>
          </a:p>
          <a:p>
            <a:pPr algn="l" defTabSz="914400" hangingPunct="1">
              <a:lnSpc>
                <a:spcPct val="90000"/>
              </a:lnSpc>
              <a:spcAft>
                <a:spcPts val="600"/>
              </a:spcAft>
            </a:pPr>
            <a:r>
              <a:rPr lang="en-US" sz="3000" b="1" kern="1200" dirty="0">
                <a:solidFill>
                  <a:schemeClr val="tx1"/>
                </a:solidFill>
              </a:rPr>
              <a:t>Art 14(4) DSA (on terms)</a:t>
            </a:r>
          </a:p>
          <a:p>
            <a:pPr algn="l" defTabSz="914400" hangingPunct="1">
              <a:lnSpc>
                <a:spcPct val="90000"/>
              </a:lnSpc>
              <a:spcAft>
                <a:spcPts val="600"/>
              </a:spcAft>
            </a:pPr>
            <a:r>
              <a:rPr lang="en-US" sz="3000" i="1" kern="1200" dirty="0">
                <a:solidFill>
                  <a:schemeClr val="tx1"/>
                </a:solidFill>
              </a:rPr>
              <a:t>Providers of intermediary services shall act in a diligent, objective and proportionate manner </a:t>
            </a:r>
            <a:r>
              <a:rPr lang="en-US" sz="3000" b="1" i="1" kern="1200" dirty="0">
                <a:solidFill>
                  <a:schemeClr val="tx1"/>
                </a:solidFill>
              </a:rPr>
              <a:t>in applying and enforcing </a:t>
            </a:r>
            <a:r>
              <a:rPr lang="en-US" sz="3000" i="1" kern="1200" dirty="0">
                <a:solidFill>
                  <a:schemeClr val="tx1"/>
                </a:solidFill>
              </a:rPr>
              <a:t>the restrictions referred to in paragraph 1 [terms], with due regard to the rights and </a:t>
            </a:r>
            <a:r>
              <a:rPr lang="en-US" sz="3000" b="1" i="1" kern="1200" dirty="0">
                <a:solidFill>
                  <a:schemeClr val="tx1"/>
                </a:solidFill>
              </a:rPr>
              <a:t>legitimate interests of all parties involved</a:t>
            </a:r>
            <a:r>
              <a:rPr lang="en-US" sz="3000" i="1" kern="1200" dirty="0">
                <a:solidFill>
                  <a:schemeClr val="tx1"/>
                </a:solidFill>
              </a:rPr>
              <a:t>, including the </a:t>
            </a:r>
            <a:r>
              <a:rPr lang="en-US" sz="3000" b="1" i="1" kern="1200" dirty="0">
                <a:solidFill>
                  <a:schemeClr val="tx1"/>
                </a:solidFill>
              </a:rPr>
              <a:t>fundamental rights </a:t>
            </a:r>
            <a:r>
              <a:rPr lang="en-US" sz="3000" i="1" kern="1200" dirty="0">
                <a:solidFill>
                  <a:schemeClr val="tx1"/>
                </a:solidFill>
              </a:rPr>
              <a:t>of the recipients of the service, such as the freedom of expression, freedom and pluralism of the media, and other fundamental rights and freedoms as enshrined in the Charter</a:t>
            </a:r>
          </a:p>
          <a:p>
            <a:pPr indent="-228600" algn="l" defTabSz="914400" hangingPunct="1">
              <a:lnSpc>
                <a:spcPct val="90000"/>
              </a:lnSpc>
              <a:spcAft>
                <a:spcPts val="600"/>
              </a:spcAft>
              <a:buFont typeface="Arial" panose="020B0604020202020204" pitchFamily="34" charset="0"/>
              <a:buChar char="•"/>
            </a:pPr>
            <a:endParaRPr kumimoji="0" lang="en-US" sz="2100" b="0" i="1" u="none" strike="noStrike" kern="1200" cap="none" spc="0" normalizeH="0" baseline="0" dirty="0">
              <a:ln>
                <a:noFill/>
              </a:ln>
              <a:solidFill>
                <a:schemeClr val="tx1"/>
              </a:solidFill>
              <a:effectLst/>
              <a:uFillTx/>
              <a:sym typeface="Helvetica Light"/>
            </a:endParaRPr>
          </a:p>
          <a:p>
            <a:pPr indent="-228600" algn="l" defTabSz="914400" hangingPunct="1">
              <a:lnSpc>
                <a:spcPct val="90000"/>
              </a:lnSpc>
              <a:spcAft>
                <a:spcPts val="600"/>
              </a:spcAft>
              <a:buFont typeface="Arial" panose="020B0604020202020204" pitchFamily="34" charset="0"/>
              <a:buChar char="•"/>
            </a:pPr>
            <a:endParaRPr kumimoji="0" lang="en-US" sz="2100" b="0" i="1" u="none" strike="noStrike" kern="1200" cap="none" spc="0" normalizeH="0" baseline="0" dirty="0">
              <a:ln>
                <a:noFill/>
              </a:ln>
              <a:solidFill>
                <a:schemeClr val="tx1"/>
              </a:solidFill>
              <a:effectLst/>
              <a:uFillTx/>
              <a:sym typeface="Helvetica Light"/>
            </a:endParaRPr>
          </a:p>
        </p:txBody>
      </p:sp>
    </p:spTree>
    <p:extLst>
      <p:ext uri="{BB962C8B-B14F-4D97-AF65-F5344CB8AC3E}">
        <p14:creationId xmlns:p14="http://schemas.microsoft.com/office/powerpoint/2010/main" val="36505572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8FF2A1-A785-A27C-2A99-0283F96B1573}"/>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300479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090609" cy="32511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BB7C7EF-394D-90AE-B950-C090DB64BBB6}"/>
              </a:ext>
            </a:extLst>
          </p:cNvPr>
          <p:cNvSpPr>
            <a:spLocks noGrp="1"/>
          </p:cNvSpPr>
          <p:nvPr>
            <p:ph type="title"/>
          </p:nvPr>
        </p:nvSpPr>
        <p:spPr>
          <a:xfrm>
            <a:off x="812589" y="498056"/>
            <a:ext cx="4956698" cy="2310428"/>
          </a:xfrm>
        </p:spPr>
        <p:txBody>
          <a:bodyPr vert="horz" lIns="91440" tIns="45720" rIns="91440" bIns="45720" rtlCol="0" anchor="ctr">
            <a:normAutofit/>
          </a:bodyPr>
          <a:lstStyle/>
          <a:p>
            <a:pPr algn="l" defTabSz="914400">
              <a:lnSpc>
                <a:spcPct val="90000"/>
              </a:lnSpc>
              <a:spcBef>
                <a:spcPct val="0"/>
              </a:spcBef>
            </a:pPr>
            <a:r>
              <a:rPr lang="en-US" sz="5000" kern="1200">
                <a:solidFill>
                  <a:schemeClr val="tx1"/>
                </a:solidFill>
                <a:latin typeface="+mj-lt"/>
                <a:ea typeface="+mj-ea"/>
                <a:cs typeface="+mj-cs"/>
              </a:rPr>
              <a:t>The origins of EU Consumer law</a:t>
            </a:r>
          </a:p>
        </p:txBody>
      </p:sp>
      <p:sp>
        <p:nvSpPr>
          <p:cNvPr id="3" name="CuadroTexto 2">
            <a:extLst>
              <a:ext uri="{FF2B5EF4-FFF2-40B4-BE49-F238E27FC236}">
                <a16:creationId xmlns:a16="http://schemas.microsoft.com/office/drawing/2014/main" id="{90A30B48-93BF-65C7-F920-95B950045DA4}"/>
              </a:ext>
            </a:extLst>
          </p:cNvPr>
          <p:cNvSpPr txBox="1"/>
          <p:nvPr/>
        </p:nvSpPr>
        <p:spPr>
          <a:xfrm>
            <a:off x="812588" y="3901440"/>
            <a:ext cx="4956699" cy="51387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2500" b="0" i="0" u="none" strike="noStrike" kern="1200" cap="none" spc="0" normalizeH="0" baseline="0" dirty="0">
                <a:ln>
                  <a:noFill/>
                </a:ln>
                <a:solidFill>
                  <a:schemeClr val="tx1"/>
                </a:solidFill>
                <a:effectLst/>
                <a:uFillTx/>
                <a:sym typeface="Helvetica Light"/>
              </a:rPr>
              <a:t>From</a:t>
            </a:r>
            <a:r>
              <a:rPr lang="en-US" sz="2500" kern="1200" dirty="0">
                <a:solidFill>
                  <a:schemeClr val="tx1"/>
                </a:solidFill>
              </a:rPr>
              <a:t> Consumer protection to Consumer law: from national to EU (SEA)</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Art 114 TFEU</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Early interests v market (economic) interests</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Competition &amp; Consumer in </a:t>
            </a:r>
            <a:r>
              <a:rPr lang="en-US" sz="2500" kern="1200" dirty="0" err="1">
                <a:solidFill>
                  <a:schemeClr val="tx1"/>
                </a:solidFill>
              </a:rPr>
              <a:t>ordoliberalism</a:t>
            </a:r>
            <a:endParaRPr lang="en-US" sz="2500" kern="1200" dirty="0">
              <a:solidFill>
                <a:schemeClr val="tx1"/>
              </a:solidFill>
            </a:endParaRPr>
          </a:p>
        </p:txBody>
      </p:sp>
      <p:pic>
        <p:nvPicPr>
          <p:cNvPr id="5" name="Picture 4" descr="Casas coloridas">
            <a:extLst>
              <a:ext uri="{FF2B5EF4-FFF2-40B4-BE49-F238E27FC236}">
                <a16:creationId xmlns:a16="http://schemas.microsoft.com/office/drawing/2014/main" id="{D216F58E-8F37-1DFF-44F3-0A5AC68C9D7C}"/>
              </a:ext>
            </a:extLst>
          </p:cNvPr>
          <p:cNvPicPr>
            <a:picLocks noChangeAspect="1"/>
          </p:cNvPicPr>
          <p:nvPr/>
        </p:nvPicPr>
        <p:blipFill>
          <a:blip r:embed="rId2"/>
          <a:srcRect l="24295" r="29987"/>
          <a:stretch>
            <a:fillRect/>
          </a:stretch>
        </p:blipFill>
        <p:spPr>
          <a:xfrm>
            <a:off x="6502400" y="1"/>
            <a:ext cx="6509680" cy="9753600"/>
          </a:xfrm>
          <a:prstGeom prst="rect">
            <a:avLst/>
          </a:prstGeom>
        </p:spPr>
      </p:pic>
    </p:spTree>
    <p:extLst>
      <p:ext uri="{BB962C8B-B14F-4D97-AF65-F5344CB8AC3E}">
        <p14:creationId xmlns:p14="http://schemas.microsoft.com/office/powerpoint/2010/main" val="314715124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BF9BCC-2CFA-EEED-92EF-E164573FA967}"/>
            </a:ext>
          </a:extLst>
        </p:cNvPr>
        <p:cNvGrpSpPr/>
        <p:nvPr/>
      </p:nvGrpSpPr>
      <p:grpSpPr>
        <a:xfrm>
          <a:off x="0" y="0"/>
          <a:ext cx="0" cy="0"/>
          <a:chOff x="0" y="0"/>
          <a:chExt cx="0" cy="0"/>
        </a:xfrm>
      </p:grpSpPr>
      <p:sp>
        <p:nvSpPr>
          <p:cNvPr id="3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60774" y="2743084"/>
            <a:ext cx="4741332" cy="373237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DACBE6-674C-7819-B843-D5A0A228F38F}"/>
              </a:ext>
            </a:extLst>
          </p:cNvPr>
          <p:cNvSpPr>
            <a:spLocks noGrp="1"/>
          </p:cNvSpPr>
          <p:nvPr>
            <p:ph type="title"/>
          </p:nvPr>
        </p:nvSpPr>
        <p:spPr>
          <a:xfrm>
            <a:off x="1097280" y="2797889"/>
            <a:ext cx="2804160" cy="3622765"/>
          </a:xfrm>
          <a:noFill/>
        </p:spPr>
        <p:txBody>
          <a:bodyPr vert="horz" lIns="91440" tIns="45720" rIns="91440" bIns="45720" rtlCol="0" anchor="ctr">
            <a:normAutofit/>
          </a:bodyPr>
          <a:lstStyle/>
          <a:p>
            <a:pPr defTabSz="914400">
              <a:lnSpc>
                <a:spcPct val="90000"/>
              </a:lnSpc>
              <a:spcBef>
                <a:spcPct val="0"/>
              </a:spcBef>
            </a:pPr>
            <a:r>
              <a:rPr lang="en-US" sz="3800" kern="1200" dirty="0">
                <a:solidFill>
                  <a:srgbClr val="FFFFFF"/>
                </a:solidFill>
                <a:latin typeface="+mj-lt"/>
                <a:ea typeface="+mj-ea"/>
                <a:cs typeface="+mj-cs"/>
              </a:rPr>
              <a:t>Second layer of impact: </a:t>
            </a:r>
            <a:r>
              <a:rPr lang="en-US" sz="3800" kern="1200" dirty="0" err="1">
                <a:solidFill>
                  <a:srgbClr val="FFFFFF"/>
                </a:solidFill>
                <a:latin typeface="+mj-lt"/>
                <a:ea typeface="+mj-ea"/>
                <a:cs typeface="+mj-cs"/>
              </a:rPr>
              <a:t>privatisation</a:t>
            </a:r>
            <a:endParaRPr lang="en-US" sz="3800" kern="1200" dirty="0">
              <a:solidFill>
                <a:srgbClr val="FFFFFF"/>
              </a:solidFill>
              <a:latin typeface="+mj-lt"/>
              <a:ea typeface="+mj-ea"/>
              <a:cs typeface="+mj-cs"/>
            </a:endParaRPr>
          </a:p>
        </p:txBody>
      </p:sp>
      <p:graphicFrame>
        <p:nvGraphicFramePr>
          <p:cNvPr id="32" name="CuadroTexto 2">
            <a:extLst>
              <a:ext uri="{FF2B5EF4-FFF2-40B4-BE49-F238E27FC236}">
                <a16:creationId xmlns:a16="http://schemas.microsoft.com/office/drawing/2014/main" id="{C68E8EFE-7489-8C7B-E972-BA1A288DF6C4}"/>
              </a:ext>
            </a:extLst>
          </p:cNvPr>
          <p:cNvGraphicFramePr/>
          <p:nvPr>
            <p:extLst>
              <p:ext uri="{D42A27DB-BD31-4B8C-83A1-F6EECF244321}">
                <p14:modId xmlns:p14="http://schemas.microsoft.com/office/powerpoint/2010/main" val="1540180943"/>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8210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46E3D4-20F2-8272-E6A5-247E882E0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3004798" cy="2241358"/>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70779" cy="2240655"/>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3004801" cy="2239019"/>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706F55-D92B-0E39-97A3-45C02BCDF453}"/>
              </a:ext>
            </a:extLst>
          </p:cNvPr>
          <p:cNvSpPr>
            <a:spLocks noGrp="1"/>
          </p:cNvSpPr>
          <p:nvPr>
            <p:ph type="title"/>
          </p:nvPr>
        </p:nvSpPr>
        <p:spPr>
          <a:xfrm>
            <a:off x="746360" y="352765"/>
            <a:ext cx="7534636" cy="1648640"/>
          </a:xfrm>
        </p:spPr>
        <p:txBody>
          <a:bodyPr vert="horz" lIns="91440" tIns="45720" rIns="91440" bIns="45720" rtlCol="0" anchor="ctr">
            <a:normAutofit/>
          </a:bodyPr>
          <a:lstStyle/>
          <a:p>
            <a:pPr algn="l" defTabSz="914400">
              <a:lnSpc>
                <a:spcPct val="90000"/>
              </a:lnSpc>
              <a:spcBef>
                <a:spcPct val="0"/>
              </a:spcBef>
            </a:pPr>
            <a:r>
              <a:rPr lang="en-US" sz="5000" kern="1200">
                <a:solidFill>
                  <a:srgbClr val="FFFFFF"/>
                </a:solidFill>
                <a:latin typeface="+mj-lt"/>
                <a:ea typeface="+mj-ea"/>
                <a:cs typeface="+mj-cs"/>
              </a:rPr>
              <a:t>Code is law: DSA Transparency Database</a:t>
            </a:r>
          </a:p>
        </p:txBody>
      </p:sp>
      <p:pic>
        <p:nvPicPr>
          <p:cNvPr id="5" name="Imagen 4">
            <a:extLst>
              <a:ext uri="{FF2B5EF4-FFF2-40B4-BE49-F238E27FC236}">
                <a16:creationId xmlns:a16="http://schemas.microsoft.com/office/drawing/2014/main" id="{FE573E23-A3A2-284E-E7F2-FB3D74A0A438}"/>
              </a:ext>
            </a:extLst>
          </p:cNvPr>
          <p:cNvPicPr>
            <a:picLocks noChangeAspect="1"/>
          </p:cNvPicPr>
          <p:nvPr/>
        </p:nvPicPr>
        <p:blipFill>
          <a:blip r:embed="rId2"/>
          <a:stretch>
            <a:fillRect/>
          </a:stretch>
        </p:blipFill>
        <p:spPr>
          <a:xfrm>
            <a:off x="461040" y="3092839"/>
            <a:ext cx="12082718" cy="5739292"/>
          </a:xfrm>
          <a:prstGeom prst="rect">
            <a:avLst/>
          </a:prstGeom>
        </p:spPr>
      </p:pic>
    </p:spTree>
    <p:extLst>
      <p:ext uri="{BB962C8B-B14F-4D97-AF65-F5344CB8AC3E}">
        <p14:creationId xmlns:p14="http://schemas.microsoft.com/office/powerpoint/2010/main" val="260727107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AAA806-5DA7-AFEA-C35C-61CB6D6629A7}"/>
            </a:ext>
          </a:extLst>
        </p:cNvPr>
        <p:cNvGrpSpPr/>
        <p:nvPr/>
      </p:nvGrpSpPr>
      <p:grpSpPr>
        <a:xfrm>
          <a:off x="0" y="0"/>
          <a:ext cx="0" cy="0"/>
          <a:chOff x="0" y="0"/>
          <a:chExt cx="0" cy="0"/>
        </a:xfrm>
      </p:grpSpPr>
      <p:sp useBgFill="1">
        <p:nvSpPr>
          <p:cNvPr id="62"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26">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00283" y="1901099"/>
            <a:ext cx="9753600" cy="5951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8">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47635" y="1553374"/>
            <a:ext cx="9025719" cy="5947819"/>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3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86038" y="5000501"/>
            <a:ext cx="3558370" cy="594781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3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72536" y="2128846"/>
            <a:ext cx="9753601" cy="5495906"/>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34">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05638" y="2372672"/>
            <a:ext cx="6141586" cy="4606190"/>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F368397-B3F1-9DD1-1DC5-5F6DCF88614D}"/>
              </a:ext>
            </a:extLst>
          </p:cNvPr>
          <p:cNvSpPr>
            <a:spLocks noGrp="1"/>
          </p:cNvSpPr>
          <p:nvPr>
            <p:ph type="title"/>
          </p:nvPr>
        </p:nvSpPr>
        <p:spPr>
          <a:xfrm>
            <a:off x="881489" y="834638"/>
            <a:ext cx="4512106" cy="4817773"/>
          </a:xfrm>
        </p:spPr>
        <p:txBody>
          <a:bodyPr vert="horz" lIns="91440" tIns="45720" rIns="91440" bIns="45720" rtlCol="0" anchor="b">
            <a:normAutofit/>
          </a:bodyPr>
          <a:lstStyle/>
          <a:p>
            <a:pPr algn="r" defTabSz="914400">
              <a:lnSpc>
                <a:spcPct val="90000"/>
              </a:lnSpc>
              <a:spcBef>
                <a:spcPct val="0"/>
              </a:spcBef>
            </a:pPr>
            <a:r>
              <a:rPr lang="en-US" sz="5000" kern="1200" dirty="0">
                <a:solidFill>
                  <a:srgbClr val="FFFFFF"/>
                </a:solidFill>
                <a:latin typeface="+mj-lt"/>
                <a:ea typeface="+mj-ea"/>
                <a:cs typeface="+mj-cs"/>
              </a:rPr>
              <a:t>Third layer of impact: consumer law?</a:t>
            </a:r>
            <a:br>
              <a:rPr lang="en-US" sz="5000" kern="1200" dirty="0">
                <a:solidFill>
                  <a:srgbClr val="FFFFFF"/>
                </a:solidFill>
                <a:latin typeface="+mj-lt"/>
                <a:ea typeface="+mj-ea"/>
                <a:cs typeface="+mj-cs"/>
              </a:rPr>
            </a:br>
            <a:endParaRPr lang="en-US" sz="5000" kern="1200" dirty="0">
              <a:solidFill>
                <a:srgbClr val="FFFFFF"/>
              </a:solidFill>
              <a:latin typeface="+mj-lt"/>
              <a:ea typeface="+mj-ea"/>
              <a:cs typeface="+mj-cs"/>
            </a:endParaRPr>
          </a:p>
        </p:txBody>
      </p:sp>
      <p:sp>
        <p:nvSpPr>
          <p:cNvPr id="68" name="CuadroTexto 67">
            <a:extLst>
              <a:ext uri="{FF2B5EF4-FFF2-40B4-BE49-F238E27FC236}">
                <a16:creationId xmlns:a16="http://schemas.microsoft.com/office/drawing/2014/main" id="{297049D1-92C1-9CBA-08BE-A30C45BE48B1}"/>
              </a:ext>
            </a:extLst>
          </p:cNvPr>
          <p:cNvSpPr txBox="1"/>
          <p:nvPr/>
        </p:nvSpPr>
        <p:spPr>
          <a:xfrm>
            <a:off x="6936701" y="923704"/>
            <a:ext cx="5186611" cy="788771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b="1" kern="1200" dirty="0">
                <a:solidFill>
                  <a:schemeClr val="tx1"/>
                </a:solidFill>
              </a:rPr>
              <a:t>From content to procedure</a:t>
            </a:r>
            <a:r>
              <a:rPr lang="en-US" sz="3500" kern="1200" dirty="0">
                <a:solidFill>
                  <a:schemeClr val="tx1"/>
                </a:solidFill>
              </a:rPr>
              <a:t>: the UCTD experience (</a:t>
            </a:r>
            <a:r>
              <a:rPr lang="en-US" sz="3500" kern="1200" dirty="0" err="1">
                <a:solidFill>
                  <a:schemeClr val="tx1"/>
                </a:solidFill>
              </a:rPr>
              <a:t>flexibilising</a:t>
            </a:r>
            <a:r>
              <a:rPr lang="en-US" sz="3500" kern="1200" dirty="0">
                <a:solidFill>
                  <a:schemeClr val="tx1"/>
                </a:solidFill>
              </a:rPr>
              <a:t> what a ‘term’ is? –</a:t>
            </a:r>
            <a:r>
              <a:rPr lang="en-US" sz="3500" i="1" kern="1200" dirty="0">
                <a:solidFill>
                  <a:schemeClr val="tx1"/>
                </a:solidFill>
              </a:rPr>
              <a:t>FIFA experience</a:t>
            </a:r>
            <a:r>
              <a:rPr lang="en-US" sz="3500" kern="1200" dirty="0">
                <a:solidFill>
                  <a:schemeClr val="tx1"/>
                </a:solidFill>
              </a:rPr>
              <a:t>)</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500" kern="1200" dirty="0">
              <a:solidFill>
                <a:schemeClr val="tx1"/>
              </a:solidFill>
            </a:endParaRPr>
          </a:p>
          <a:p>
            <a:pPr marL="3429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500" kern="1200" dirty="0">
              <a:solidFill>
                <a:schemeClr val="tx1"/>
              </a:solidFill>
            </a:endParaRPr>
          </a:p>
          <a:p>
            <a:pPr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b="1" kern="1200" dirty="0">
                <a:solidFill>
                  <a:schemeClr val="tx1"/>
                </a:solidFill>
              </a:rPr>
              <a:t>Direct control of illegality </a:t>
            </a:r>
            <a:r>
              <a:rPr lang="en-US" sz="3500" kern="1200" dirty="0">
                <a:solidFill>
                  <a:schemeClr val="tx1"/>
                </a:solidFill>
              </a:rPr>
              <a:t>(e.g. v GDPR)</a:t>
            </a: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p:txBody>
      </p:sp>
    </p:spTree>
    <p:extLst>
      <p:ext uri="{BB962C8B-B14F-4D97-AF65-F5344CB8AC3E}">
        <p14:creationId xmlns:p14="http://schemas.microsoft.com/office/powerpoint/2010/main" val="285765637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7AE87-2BB0-DA3C-B1A6-EBF3AD96736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3004797" cy="2262388"/>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656326" cy="2262388"/>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656318" y="-1"/>
            <a:ext cx="4348478" cy="2262388"/>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973" y="-1"/>
            <a:ext cx="12514822" cy="2271904"/>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597E865-F800-5A95-82EB-654BAE294C25}"/>
              </a:ext>
            </a:extLst>
          </p:cNvPr>
          <p:cNvSpPr>
            <a:spLocks noGrp="1"/>
          </p:cNvSpPr>
          <p:nvPr>
            <p:ph type="title"/>
          </p:nvPr>
        </p:nvSpPr>
        <p:spPr>
          <a:xfrm>
            <a:off x="1463038" y="418898"/>
            <a:ext cx="10555682" cy="1470107"/>
          </a:xfrm>
        </p:spPr>
        <p:txBody>
          <a:bodyPr vert="horz" lIns="91440" tIns="45720" rIns="91440" bIns="45720" rtlCol="0" anchor="ctr">
            <a:normAutofit/>
          </a:bodyPr>
          <a:lstStyle/>
          <a:p>
            <a:pPr algn="l" defTabSz="914400">
              <a:lnSpc>
                <a:spcPct val="90000"/>
              </a:lnSpc>
              <a:spcBef>
                <a:spcPct val="0"/>
              </a:spcBef>
            </a:pPr>
            <a:r>
              <a:rPr lang="en-US" sz="4600" kern="1200" dirty="0">
                <a:solidFill>
                  <a:srgbClr val="FFFFFF"/>
                </a:solidFill>
                <a:latin typeface="+mj-lt"/>
                <a:ea typeface="+mj-ea"/>
                <a:cs typeface="+mj-cs"/>
              </a:rPr>
              <a:t>Third layer of impact: consumer law?</a:t>
            </a:r>
            <a:br>
              <a:rPr lang="en-US" sz="4600" kern="1200" dirty="0">
                <a:solidFill>
                  <a:srgbClr val="FFFFFF"/>
                </a:solidFill>
                <a:latin typeface="+mj-lt"/>
                <a:ea typeface="+mj-ea"/>
                <a:cs typeface="+mj-cs"/>
              </a:rPr>
            </a:br>
            <a:endParaRPr lang="en-US" sz="4600" kern="1200" dirty="0">
              <a:solidFill>
                <a:srgbClr val="FFFFFF"/>
              </a:solidFill>
              <a:latin typeface="+mj-lt"/>
              <a:ea typeface="+mj-ea"/>
              <a:cs typeface="+mj-cs"/>
            </a:endParaRPr>
          </a:p>
        </p:txBody>
      </p:sp>
      <p:sp>
        <p:nvSpPr>
          <p:cNvPr id="3" name="CuadroTexto 2">
            <a:extLst>
              <a:ext uri="{FF2B5EF4-FFF2-40B4-BE49-F238E27FC236}">
                <a16:creationId xmlns:a16="http://schemas.microsoft.com/office/drawing/2014/main" id="{B896A5CA-6FA9-8B3B-DC27-6E619D2BFA2D}"/>
              </a:ext>
            </a:extLst>
          </p:cNvPr>
          <p:cNvSpPr txBox="1"/>
          <p:nvPr/>
        </p:nvSpPr>
        <p:spPr>
          <a:xfrm>
            <a:off x="1463038" y="3296991"/>
            <a:ext cx="10372300" cy="5238553"/>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b="1" kern="1200" dirty="0">
                <a:solidFill>
                  <a:schemeClr val="tx1"/>
                </a:solidFill>
              </a:rPr>
              <a:t>Institutional control</a:t>
            </a:r>
            <a:r>
              <a:rPr lang="en-US" sz="3500" kern="1200" dirty="0">
                <a:solidFill>
                  <a:schemeClr val="tx1"/>
                </a:solidFill>
              </a:rPr>
              <a:t>? </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3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b="1" kern="1200" dirty="0" err="1">
                <a:solidFill>
                  <a:schemeClr val="tx1"/>
                </a:solidFill>
              </a:rPr>
              <a:t>Operationalisation</a:t>
            </a:r>
            <a:r>
              <a:rPr lang="en-US" sz="3500" b="1" kern="1200" dirty="0">
                <a:solidFill>
                  <a:schemeClr val="tx1"/>
                </a:solidFill>
              </a:rPr>
              <a:t> of fundamental rights as a limit</a:t>
            </a:r>
            <a:r>
              <a:rPr lang="en-US" sz="3500" kern="1200" dirty="0">
                <a:solidFill>
                  <a:schemeClr val="tx1"/>
                </a:solidFill>
              </a:rPr>
              <a:t>? How to merge it with consumer law as a welfarist tool?</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3500" b="1" kern="1200" dirty="0">
                <a:solidFill>
                  <a:schemeClr val="tx1"/>
                </a:solidFill>
              </a:rPr>
              <a:t>Digital Fairness Act</a:t>
            </a:r>
            <a:r>
              <a:rPr lang="en-US" sz="3500" kern="1200" dirty="0">
                <a:solidFill>
                  <a:schemeClr val="tx1"/>
                </a:solidFill>
              </a:rPr>
              <a:t>?</a:t>
            </a:r>
            <a:endParaRPr kumimoji="0" lang="en-US" sz="3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2500" b="0" i="0" u="none" strike="noStrike" kern="1200" cap="none" spc="0" normalizeH="0" baseline="0" dirty="0">
              <a:ln>
                <a:noFill/>
              </a:ln>
              <a:solidFill>
                <a:schemeClr val="tx1"/>
              </a:solidFill>
              <a:effectLst/>
              <a:uFillTx/>
              <a:sym typeface="Helvetica Light"/>
            </a:endParaRPr>
          </a:p>
        </p:txBody>
      </p:sp>
    </p:spTree>
    <p:extLst>
      <p:ext uri="{BB962C8B-B14F-4D97-AF65-F5344CB8AC3E}">
        <p14:creationId xmlns:p14="http://schemas.microsoft.com/office/powerpoint/2010/main" val="318578203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p:txBody>
          <a:bodyPr/>
          <a:lstStyle/>
          <a:p>
            <a:r>
              <a:rPr lang="it-IT" sz="2560" dirty="0"/>
              <a:t>Prof. </a:t>
            </a:r>
            <a:r>
              <a:rPr lang="en-US" sz="2800" dirty="0"/>
              <a:t>Francisco de Elizalde </a:t>
            </a:r>
          </a:p>
          <a:p>
            <a:endParaRPr lang="it-IT" sz="2560" dirty="0"/>
          </a:p>
          <a:p>
            <a:endParaRPr lang="it-IT" sz="2560" dirty="0"/>
          </a:p>
        </p:txBody>
      </p:sp>
      <p:sp>
        <p:nvSpPr>
          <p:cNvPr id="3" name="Segnaposto testo 2"/>
          <p:cNvSpPr>
            <a:spLocks noGrp="1"/>
          </p:cNvSpPr>
          <p:nvPr>
            <p:ph type="body" sz="quarter" idx="11"/>
          </p:nvPr>
        </p:nvSpPr>
        <p:spPr>
          <a:xfrm>
            <a:off x="1535449" y="5030418"/>
            <a:ext cx="9933904" cy="1382553"/>
          </a:xfrm>
        </p:spPr>
        <p:txBody>
          <a:bodyPr/>
          <a:lstStyle/>
          <a:p>
            <a:r>
              <a:rPr lang="en-US" sz="2400" b="1" dirty="0"/>
              <a:t>IE University</a:t>
            </a:r>
          </a:p>
          <a:p>
            <a:pPr lvl="0"/>
            <a:r>
              <a:rPr lang="it-IT" sz="2133" dirty="0">
                <a:solidFill>
                  <a:prstClr val="white"/>
                </a:solidFill>
              </a:rPr>
              <a:t>D-Law – </a:t>
            </a:r>
            <a:r>
              <a:rPr lang="it-IT" sz="2133" dirty="0" err="1">
                <a:solidFill>
                  <a:prstClr val="white"/>
                </a:solidFill>
              </a:rPr>
              <a:t>University</a:t>
            </a:r>
            <a:r>
              <a:rPr lang="it-IT" sz="2133" dirty="0">
                <a:solidFill>
                  <a:prstClr val="white"/>
                </a:solidFill>
              </a:rPr>
              <a:t> of Bologna</a:t>
            </a:r>
            <a:r>
              <a:rPr lang="en-US" sz="2133" dirty="0"/>
              <a:t> </a:t>
            </a:r>
          </a:p>
          <a:p>
            <a:r>
              <a:rPr lang="it-IT" sz="2133" dirty="0"/>
              <a:t>francisco.deelizalde@ie.edu</a:t>
            </a:r>
          </a:p>
          <a:p>
            <a:endParaRPr lang="it-IT" sz="2133" dirty="0"/>
          </a:p>
        </p:txBody>
      </p:sp>
      <p:sp>
        <p:nvSpPr>
          <p:cNvPr id="4" name="Segnaposto testo 3"/>
          <p:cNvSpPr>
            <a:spLocks noGrp="1"/>
          </p:cNvSpPr>
          <p:nvPr>
            <p:ph type="body" sz="quarter" idx="12"/>
          </p:nvPr>
        </p:nvSpPr>
        <p:spPr/>
        <p:txBody>
          <a:bodyPr/>
          <a:lstStyle/>
          <a:p>
            <a:endParaRPr lang="it-IT" sz="2133" dirty="0"/>
          </a:p>
          <a:p>
            <a:r>
              <a:rPr lang="it-IT" sz="2133" dirty="0"/>
              <a:t>D-Law Coordinator: Prof. Federico Ferretti, </a:t>
            </a:r>
            <a:r>
              <a:rPr lang="it-IT" sz="2133" dirty="0" err="1"/>
              <a:t>University</a:t>
            </a:r>
            <a:r>
              <a:rPr lang="it-IT" sz="2133" dirty="0"/>
              <a:t> of Bologna</a:t>
            </a:r>
          </a:p>
          <a:p>
            <a:r>
              <a:rPr lang="it-IT" sz="2133" dirty="0"/>
              <a:t>f.ferretti@unibo.it</a:t>
            </a:r>
          </a:p>
        </p:txBody>
      </p:sp>
      <p:pic>
        <p:nvPicPr>
          <p:cNvPr id="5" name="Immagine 4">
            <a:extLst>
              <a:ext uri="{FF2B5EF4-FFF2-40B4-BE49-F238E27FC236}">
                <a16:creationId xmlns:a16="http://schemas.microsoft.com/office/drawing/2014/main" id="{B2936338-59BC-4260-96DA-355E7A08F226}"/>
              </a:ext>
            </a:extLst>
          </p:cNvPr>
          <p:cNvPicPr>
            <a:picLocks noChangeAspect="1"/>
          </p:cNvPicPr>
          <p:nvPr/>
        </p:nvPicPr>
        <p:blipFill>
          <a:blip r:embed="rId3"/>
          <a:stretch>
            <a:fillRect/>
          </a:stretch>
        </p:blipFill>
        <p:spPr>
          <a:xfrm>
            <a:off x="2723911" y="816079"/>
            <a:ext cx="1768806" cy="1404640"/>
          </a:xfrm>
          <a:prstGeom prst="rect">
            <a:avLst/>
          </a:prstGeom>
        </p:spPr>
      </p:pic>
      <p:pic>
        <p:nvPicPr>
          <p:cNvPr id="6" name="Slika 4" descr="Slika, ki vsebuje besede pisava, besedilo, grafika, logotip&#10;&#10;Opis je samodejno ustvarjen">
            <a:extLst>
              <a:ext uri="{FF2B5EF4-FFF2-40B4-BE49-F238E27FC236}">
                <a16:creationId xmlns:a16="http://schemas.microsoft.com/office/drawing/2014/main" id="{B30B2971-39CB-4D5D-A9FA-E8C3E07431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013547" y="886826"/>
            <a:ext cx="2534683" cy="1263146"/>
          </a:xfrm>
          <a:prstGeom prst="rect">
            <a:avLst/>
          </a:prstGeom>
        </p:spPr>
      </p:pic>
      <p:pic>
        <p:nvPicPr>
          <p:cNvPr id="7" name="Immagine 6">
            <a:extLst>
              <a:ext uri="{FF2B5EF4-FFF2-40B4-BE49-F238E27FC236}">
                <a16:creationId xmlns:a16="http://schemas.microsoft.com/office/drawing/2014/main" id="{63F4D6BD-08C2-4FD4-A450-E4093001A09F}"/>
              </a:ext>
            </a:extLst>
          </p:cNvPr>
          <p:cNvPicPr>
            <a:picLocks noChangeAspect="1"/>
          </p:cNvPicPr>
          <p:nvPr/>
        </p:nvPicPr>
        <p:blipFill>
          <a:blip r:embed="rId5"/>
          <a:stretch>
            <a:fillRect/>
          </a:stretch>
        </p:blipFill>
        <p:spPr>
          <a:xfrm>
            <a:off x="8728635" y="8359902"/>
            <a:ext cx="3739204" cy="78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941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C508-884C-73E5-878F-E41414598257}"/>
            </a:ext>
          </a:extLst>
        </p:cNvPr>
        <p:cNvGrpSpPr/>
        <p:nvPr/>
      </p:nvGrpSpPr>
      <p:grpSpPr>
        <a:xfrm>
          <a:off x="0" y="0"/>
          <a:ext cx="0" cy="0"/>
          <a:chOff x="0" y="0"/>
          <a:chExt cx="0" cy="0"/>
        </a:xfrm>
      </p:grpSpPr>
      <p:graphicFrame>
        <p:nvGraphicFramePr>
          <p:cNvPr id="5" name="CuadroTexto 2">
            <a:extLst>
              <a:ext uri="{FF2B5EF4-FFF2-40B4-BE49-F238E27FC236}">
                <a16:creationId xmlns:a16="http://schemas.microsoft.com/office/drawing/2014/main" id="{C9C5187D-6F24-D40D-74BC-8F0BF309EB16}"/>
              </a:ext>
            </a:extLst>
          </p:cNvPr>
          <p:cNvGraphicFramePr/>
          <p:nvPr/>
        </p:nvGraphicFramePr>
        <p:xfrm>
          <a:off x="686993" y="3720503"/>
          <a:ext cx="11656351" cy="5247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3">
            <a:extLst>
              <a:ext uri="{FF2B5EF4-FFF2-40B4-BE49-F238E27FC236}">
                <a16:creationId xmlns:a16="http://schemas.microsoft.com/office/drawing/2014/main" id="{3B2652B2-CE9A-CBDE-518D-A730F39F3C2F}"/>
              </a:ext>
            </a:extLst>
          </p:cNvPr>
          <p:cNvSpPr>
            <a:spLocks noGrp="1"/>
          </p:cNvSpPr>
          <p:nvPr>
            <p:ph type="title"/>
          </p:nvPr>
        </p:nvSpPr>
        <p:spPr>
          <a:xfrm>
            <a:off x="1270000" y="976393"/>
            <a:ext cx="10464800" cy="2526224"/>
          </a:xfrm>
        </p:spPr>
        <p:txBody>
          <a:bodyPr/>
          <a:lstStyle/>
          <a:p>
            <a:r>
              <a:rPr lang="es-ES" dirty="0" err="1"/>
              <a:t>The</a:t>
            </a:r>
            <a:r>
              <a:rPr lang="es-ES" dirty="0"/>
              <a:t> </a:t>
            </a:r>
            <a:r>
              <a:rPr lang="es-ES" dirty="0" err="1"/>
              <a:t>consumer</a:t>
            </a:r>
            <a:r>
              <a:rPr lang="es-ES" dirty="0"/>
              <a:t> </a:t>
            </a:r>
            <a:r>
              <a:rPr lang="es-ES" dirty="0" err="1"/>
              <a:t>acquis</a:t>
            </a:r>
            <a:endParaRPr lang="es-ES" dirty="0"/>
          </a:p>
        </p:txBody>
      </p:sp>
    </p:spTree>
    <p:extLst>
      <p:ext uri="{BB962C8B-B14F-4D97-AF65-F5344CB8AC3E}">
        <p14:creationId xmlns:p14="http://schemas.microsoft.com/office/powerpoint/2010/main" val="40481456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F86FB2-3286-B281-4B44-5F5C5B93E3DF}"/>
            </a:ext>
          </a:extLst>
        </p:cNvPr>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300479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090609" cy="32511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FCA2B4F-6771-BCF0-2444-25B913D96697}"/>
              </a:ext>
            </a:extLst>
          </p:cNvPr>
          <p:cNvSpPr>
            <a:spLocks noGrp="1"/>
          </p:cNvSpPr>
          <p:nvPr>
            <p:ph type="title"/>
          </p:nvPr>
        </p:nvSpPr>
        <p:spPr>
          <a:xfrm>
            <a:off x="812589" y="498056"/>
            <a:ext cx="4956698" cy="2310428"/>
          </a:xfrm>
        </p:spPr>
        <p:txBody>
          <a:bodyPr vert="horz" lIns="91440" tIns="45720" rIns="91440" bIns="45720" rtlCol="0" anchor="ctr">
            <a:normAutofit/>
          </a:bodyPr>
          <a:lstStyle/>
          <a:p>
            <a:pPr algn="l" defTabSz="914400">
              <a:lnSpc>
                <a:spcPct val="90000"/>
              </a:lnSpc>
              <a:spcBef>
                <a:spcPct val="0"/>
              </a:spcBef>
            </a:pPr>
            <a:r>
              <a:rPr lang="en-US" sz="5000" kern="1200">
                <a:solidFill>
                  <a:schemeClr val="tx1"/>
                </a:solidFill>
                <a:latin typeface="+mj-lt"/>
                <a:ea typeface="+mj-ea"/>
                <a:cs typeface="+mj-cs"/>
              </a:rPr>
              <a:t>Key legal rules</a:t>
            </a:r>
          </a:p>
        </p:txBody>
      </p:sp>
      <p:sp>
        <p:nvSpPr>
          <p:cNvPr id="3" name="CuadroTexto 2">
            <a:extLst>
              <a:ext uri="{FF2B5EF4-FFF2-40B4-BE49-F238E27FC236}">
                <a16:creationId xmlns:a16="http://schemas.microsoft.com/office/drawing/2014/main" id="{73E66FD6-3BE1-45B2-2548-A99870A354C0}"/>
              </a:ext>
            </a:extLst>
          </p:cNvPr>
          <p:cNvSpPr txBox="1"/>
          <p:nvPr/>
        </p:nvSpPr>
        <p:spPr>
          <a:xfrm>
            <a:off x="812588" y="3901440"/>
            <a:ext cx="4956699" cy="51387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The B2C relationship</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kumimoji="0" lang="en-US" sz="2500" b="0" i="0" u="none" strike="noStrike" kern="1200" cap="none" spc="0" normalizeH="0" baseline="0" dirty="0">
                <a:ln>
                  <a:noFill/>
                </a:ln>
                <a:solidFill>
                  <a:schemeClr val="tx1"/>
                </a:solidFill>
                <a:effectLst/>
                <a:uFillTx/>
                <a:sym typeface="Helvetica Light"/>
              </a:rPr>
              <a:t>The legal assumption: the reasonable </a:t>
            </a:r>
            <a:r>
              <a:rPr lang="en-US" sz="2500" kern="1200" dirty="0">
                <a:solidFill>
                  <a:schemeClr val="tx1"/>
                </a:solidFill>
              </a:rPr>
              <a:t>c</a:t>
            </a:r>
            <a:r>
              <a:rPr kumimoji="0" lang="en-US" sz="2500" b="0" i="0" u="none" strike="noStrike" kern="1200" cap="none" spc="0" normalizeH="0" baseline="0" dirty="0">
                <a:ln>
                  <a:noFill/>
                </a:ln>
                <a:solidFill>
                  <a:schemeClr val="tx1"/>
                </a:solidFill>
                <a:effectLst/>
                <a:uFillTx/>
                <a:sym typeface="Helvetica Light"/>
              </a:rPr>
              <a:t>onsumer</a:t>
            </a: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endParaRPr kumimoji="0" lang="en-US" sz="2500" b="0" i="0" u="none" strike="noStrike" kern="1200" cap="none" spc="0" normalizeH="0" baseline="0" dirty="0">
              <a:ln>
                <a:noFill/>
              </a:ln>
              <a:solidFill>
                <a:schemeClr val="tx1"/>
              </a:solidFill>
              <a:effectLst/>
              <a:uFillTx/>
              <a:sym typeface="Helvetica Light"/>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The information paradigm (Market-enhancing)</a:t>
            </a:r>
          </a:p>
          <a:p>
            <a:pPr marL="342900" marR="0" algn="l" defTabSz="914400" fontAlgn="auto" hangingPunct="1">
              <a:lnSpc>
                <a:spcPct val="90000"/>
              </a:lnSpc>
              <a:spcBef>
                <a:spcPts val="0"/>
              </a:spcBef>
              <a:spcAft>
                <a:spcPts val="600"/>
              </a:spcAft>
              <a:buClrTx/>
              <a:buSzTx/>
              <a:tabLst/>
            </a:pPr>
            <a:endParaRPr lang="en-US" sz="2500" kern="1200" dirty="0">
              <a:solidFill>
                <a:schemeClr val="tx1"/>
              </a:solidFill>
            </a:endParaRPr>
          </a:p>
          <a:p>
            <a:pPr marL="571500" marR="0" indent="-228600" algn="l" defTabSz="914400" fontAlgn="auto" hangingPunct="1">
              <a:lnSpc>
                <a:spcPct val="90000"/>
              </a:lnSpc>
              <a:spcBef>
                <a:spcPts val="0"/>
              </a:spcBef>
              <a:spcAft>
                <a:spcPts val="600"/>
              </a:spcAft>
              <a:buClrTx/>
              <a:buSzTx/>
              <a:buFont typeface="Arial" panose="020B0604020202020204" pitchFamily="34" charset="0"/>
              <a:buChar char="•"/>
              <a:tabLst/>
            </a:pPr>
            <a:r>
              <a:rPr lang="en-US" sz="2500" kern="1200" dirty="0">
                <a:solidFill>
                  <a:schemeClr val="tx1"/>
                </a:solidFill>
              </a:rPr>
              <a:t>Unfairness (Market-rectifying)</a:t>
            </a:r>
          </a:p>
        </p:txBody>
      </p:sp>
      <p:pic>
        <p:nvPicPr>
          <p:cNvPr id="15" name="Picture 4" descr="Figuras talladas de seres humanos coloridas">
            <a:extLst>
              <a:ext uri="{FF2B5EF4-FFF2-40B4-BE49-F238E27FC236}">
                <a16:creationId xmlns:a16="http://schemas.microsoft.com/office/drawing/2014/main" id="{FA9A6E57-DC7E-712D-59C6-418ABF703511}"/>
              </a:ext>
            </a:extLst>
          </p:cNvPr>
          <p:cNvPicPr>
            <a:picLocks noChangeAspect="1"/>
          </p:cNvPicPr>
          <p:nvPr/>
        </p:nvPicPr>
        <p:blipFill>
          <a:blip r:embed="rId2"/>
          <a:srcRect l="26340" r="26107"/>
          <a:stretch>
            <a:fillRect/>
          </a:stretch>
        </p:blipFill>
        <p:spPr>
          <a:xfrm>
            <a:off x="6502400" y="1"/>
            <a:ext cx="6509680" cy="9753600"/>
          </a:xfrm>
          <a:prstGeom prst="rect">
            <a:avLst/>
          </a:prstGeom>
        </p:spPr>
      </p:pic>
    </p:spTree>
    <p:extLst>
      <p:ext uri="{BB962C8B-B14F-4D97-AF65-F5344CB8AC3E}">
        <p14:creationId xmlns:p14="http://schemas.microsoft.com/office/powerpoint/2010/main" val="30121347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EEDBF3AF-D7B1-2CFE-BA90-B13008F00E48}"/>
              </a:ext>
            </a:extLst>
          </p:cNvPr>
          <p:cNvSpPr>
            <a:spLocks noGrp="1"/>
          </p:cNvSpPr>
          <p:nvPr>
            <p:ph type="title"/>
          </p:nvPr>
        </p:nvSpPr>
        <p:spPr>
          <a:xfrm>
            <a:off x="1625600" y="6215433"/>
            <a:ext cx="9753600" cy="1696908"/>
          </a:xfrm>
        </p:spPr>
        <p:txBody>
          <a:bodyPr vert="horz" lIns="91440" tIns="45720" rIns="91440" bIns="45720" rtlCol="0" anchor="b">
            <a:normAutofit/>
          </a:bodyPr>
          <a:lstStyle/>
          <a:p>
            <a:pPr defTabSz="914400">
              <a:lnSpc>
                <a:spcPct val="90000"/>
              </a:lnSpc>
              <a:spcBef>
                <a:spcPct val="0"/>
              </a:spcBef>
            </a:pPr>
            <a:r>
              <a:rPr lang="en-US" sz="5500" kern="1200">
                <a:solidFill>
                  <a:schemeClr val="tx1"/>
                </a:solidFill>
                <a:latin typeface="+mj-lt"/>
                <a:ea typeface="+mj-ea"/>
                <a:cs typeface="+mj-cs"/>
              </a:rPr>
              <a:t>The position-logic</a:t>
            </a:r>
          </a:p>
        </p:txBody>
      </p:sp>
      <p:pic>
        <p:nvPicPr>
          <p:cNvPr id="4" name="Picture 3" descr="Checkmate in a chess game">
            <a:extLst>
              <a:ext uri="{FF2B5EF4-FFF2-40B4-BE49-F238E27FC236}">
                <a16:creationId xmlns:a16="http://schemas.microsoft.com/office/drawing/2014/main" id="{60BEE968-B702-2263-BFF6-A1E0B9B5D256}"/>
              </a:ext>
            </a:extLst>
          </p:cNvPr>
          <p:cNvPicPr>
            <a:picLocks noChangeAspect="1"/>
          </p:cNvPicPr>
          <p:nvPr/>
        </p:nvPicPr>
        <p:blipFill rotWithShape="1">
          <a:blip r:embed="rId2"/>
          <a:srcRect t="12765" r="2" b="12767"/>
          <a:stretch/>
        </p:blipFill>
        <p:spPr>
          <a:xfrm>
            <a:off x="1802715" y="549269"/>
            <a:ext cx="9497004" cy="5357335"/>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Tree>
    <p:extLst>
      <p:ext uri="{BB962C8B-B14F-4D97-AF65-F5344CB8AC3E}">
        <p14:creationId xmlns:p14="http://schemas.microsoft.com/office/powerpoint/2010/main" val="13467477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2" name="Título 1">
            <a:extLst>
              <a:ext uri="{FF2B5EF4-FFF2-40B4-BE49-F238E27FC236}">
                <a16:creationId xmlns:a16="http://schemas.microsoft.com/office/drawing/2014/main" id="{276057B7-B874-4C2A-87A1-8B2BB39F3A65}"/>
              </a:ext>
            </a:extLst>
          </p:cNvPr>
          <p:cNvSpPr>
            <a:spLocks noGrp="1"/>
          </p:cNvSpPr>
          <p:nvPr>
            <p:ph type="title"/>
          </p:nvPr>
        </p:nvSpPr>
        <p:spPr>
          <a:xfrm>
            <a:off x="7447280" y="2334936"/>
            <a:ext cx="4683758" cy="1882224"/>
          </a:xfrm>
        </p:spPr>
        <p:txBody>
          <a:bodyPr vert="horz" lIns="91440" tIns="45720" rIns="91440" bIns="45720" rtlCol="0" anchor="t">
            <a:normAutofit/>
          </a:bodyPr>
          <a:lstStyle/>
          <a:p>
            <a:pPr algn="l" defTabSz="914400">
              <a:lnSpc>
                <a:spcPct val="90000"/>
              </a:lnSpc>
              <a:spcBef>
                <a:spcPct val="0"/>
              </a:spcBef>
            </a:pPr>
            <a:r>
              <a:rPr lang="en-US" sz="5000" kern="1200">
                <a:solidFill>
                  <a:schemeClr val="bg1"/>
                </a:solidFill>
                <a:latin typeface="+mj-lt"/>
                <a:ea typeface="+mj-ea"/>
                <a:cs typeface="+mj-cs"/>
              </a:rPr>
              <a:t>Consumer Law</a:t>
            </a:r>
          </a:p>
        </p:txBody>
      </p:sp>
      <p:pic>
        <p:nvPicPr>
          <p:cNvPr id="14" name="Picture 11" descr="Abstract blurred public library with bookshelves">
            <a:extLst>
              <a:ext uri="{FF2B5EF4-FFF2-40B4-BE49-F238E27FC236}">
                <a16:creationId xmlns:a16="http://schemas.microsoft.com/office/drawing/2014/main" id="{5E81C64C-C346-1A6F-58F7-59E19ACBDC69}"/>
              </a:ext>
            </a:extLst>
          </p:cNvPr>
          <p:cNvPicPr>
            <a:picLocks noChangeAspect="1"/>
          </p:cNvPicPr>
          <p:nvPr/>
        </p:nvPicPr>
        <p:blipFill rotWithShape="1">
          <a:blip r:embed="rId2"/>
          <a:srcRect l="16248" r="38588" b="-1"/>
          <a:stretch/>
        </p:blipFill>
        <p:spPr>
          <a:xfrm>
            <a:off x="20" y="2"/>
            <a:ext cx="6599459" cy="97535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5"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5059" y="0"/>
            <a:ext cx="933032" cy="9752824"/>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sp>
          <p:nvSpPr>
            <p:cNvPr id="17"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Helvetica Light"/>
                <a:sym typeface="Helvetica Light"/>
              </a:endParaRPr>
            </a:p>
          </p:txBody>
        </p:sp>
      </p:grpSp>
      <p:sp>
        <p:nvSpPr>
          <p:cNvPr id="3" name="CuadroTexto 2">
            <a:extLst>
              <a:ext uri="{FF2B5EF4-FFF2-40B4-BE49-F238E27FC236}">
                <a16:creationId xmlns:a16="http://schemas.microsoft.com/office/drawing/2014/main" id="{FE606001-D5BD-48EC-8C55-EED093B0C11A}"/>
              </a:ext>
            </a:extLst>
          </p:cNvPr>
          <p:cNvSpPr txBox="1"/>
          <p:nvPr/>
        </p:nvSpPr>
        <p:spPr>
          <a:xfrm>
            <a:off x="7447281" y="4474880"/>
            <a:ext cx="4683759" cy="381440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9715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rPr>
              <a:t>The position-logic (B2B, B2C, C2C)</a:t>
            </a:r>
          </a:p>
          <a:p>
            <a:pPr marL="5143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FFFFFF">
                  <a:alpha val="80000"/>
                </a:srgbClr>
              </a:solidFill>
              <a:effectLst/>
              <a:uLnTx/>
              <a:uFillTx/>
              <a:latin typeface="Helvetica Light"/>
              <a:sym typeface="Helvetica Light"/>
            </a:endParaRPr>
          </a:p>
        </p:txBody>
      </p:sp>
    </p:spTree>
    <p:extLst>
      <p:ext uri="{BB962C8B-B14F-4D97-AF65-F5344CB8AC3E}">
        <p14:creationId xmlns:p14="http://schemas.microsoft.com/office/powerpoint/2010/main" val="356069073"/>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PERT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3.xml><?xml version="1.0" encoding="utf-8"?>
<a:theme xmlns:a="http://schemas.openxmlformats.org/drawingml/2006/main" name="CHIUSURA">
  <a:themeElements>
    <a:clrScheme name="Personalizzat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EEEC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1652</TotalTime>
  <Words>1453</Words>
  <Application>Microsoft Office PowerPoint</Application>
  <PresentationFormat>Personalizzato</PresentationFormat>
  <Paragraphs>228</Paragraphs>
  <Slides>54</Slides>
  <Notes>2</Notes>
  <HiddenSlides>0</HiddenSlides>
  <MMClips>1</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54</vt:i4>
      </vt:variant>
    </vt:vector>
  </HeadingPairs>
  <TitlesOfParts>
    <vt:vector size="63" baseType="lpstr">
      <vt:lpstr>Arial</vt:lpstr>
      <vt:lpstr>Avenir Roman</vt:lpstr>
      <vt:lpstr>Calibri</vt:lpstr>
      <vt:lpstr>Century Gothic</vt:lpstr>
      <vt:lpstr>Helvetica</vt:lpstr>
      <vt:lpstr>Helvetica Light</vt:lpstr>
      <vt:lpstr>White</vt:lpstr>
      <vt:lpstr>COPERTINA</vt:lpstr>
      <vt:lpstr>CHIUSURA</vt:lpstr>
      <vt:lpstr>Presentazione standard di PowerPoint</vt:lpstr>
      <vt:lpstr>Outline  1. Consumer law  2. Consumer law in the digital age    </vt:lpstr>
      <vt:lpstr>EU consumer law</vt:lpstr>
      <vt:lpstr>The origins of consumer protection</vt:lpstr>
      <vt:lpstr>The origins of EU Consumer law</vt:lpstr>
      <vt:lpstr>The consumer acquis</vt:lpstr>
      <vt:lpstr>Key legal rules</vt:lpstr>
      <vt:lpstr>The position-logic</vt:lpstr>
      <vt:lpstr>Consumer Law</vt:lpstr>
      <vt:lpstr>Consumer Law</vt:lpstr>
      <vt:lpstr>Consumer Law</vt:lpstr>
      <vt:lpstr>Consumer Law</vt:lpstr>
      <vt:lpstr>Consumer Law</vt:lpstr>
      <vt:lpstr>Consumer Law</vt:lpstr>
      <vt:lpstr>Enhancing choice</vt:lpstr>
      <vt:lpstr>Unfair practices</vt:lpstr>
      <vt:lpstr>Consumer Law</vt:lpstr>
      <vt:lpstr>Consumer Law</vt:lpstr>
      <vt:lpstr>Consumer Law</vt:lpstr>
      <vt:lpstr>Surfing online</vt:lpstr>
      <vt:lpstr>Surfing online</vt:lpstr>
      <vt:lpstr>Transparent terms</vt:lpstr>
      <vt:lpstr>The terms!  </vt:lpstr>
      <vt:lpstr>Standard form contracts</vt:lpstr>
      <vt:lpstr>Presentazione standard di PowerPoint</vt:lpstr>
      <vt:lpstr>Presentazione standard di PowerPoint</vt:lpstr>
      <vt:lpstr>Transparency in the UCTD (Dir. 93/13)</vt:lpstr>
      <vt:lpstr>Market rectifying:  unfair terms &amp; quality</vt:lpstr>
      <vt:lpstr>UTD (Dir 93/13): Standard terms</vt:lpstr>
      <vt:lpstr>Mandatory quality requirements</vt:lpstr>
      <vt:lpstr>Effects on enforcement </vt:lpstr>
      <vt:lpstr>From individualised to structural consumer law in the digital environment</vt:lpstr>
      <vt:lpstr>A new economic reality: from the industrial to the digital age</vt:lpstr>
      <vt:lpstr>From consumption to citizenship</vt:lpstr>
      <vt:lpstr>Consumption in the digital age &amp; citizenship</vt:lpstr>
      <vt:lpstr>Data and consumers</vt:lpstr>
      <vt:lpstr>Data and consumers</vt:lpstr>
      <vt:lpstr>The legal response</vt:lpstr>
      <vt:lpstr>The digital legal framework</vt:lpstr>
      <vt:lpstr>A new framework for market regulation</vt:lpstr>
      <vt:lpstr>An asymmetric regulation</vt:lpstr>
      <vt:lpstr>VLOPs and VLOSEs</vt:lpstr>
      <vt:lpstr>Gatekeepers under the DMA</vt:lpstr>
      <vt:lpstr>Consequences for individuals</vt:lpstr>
      <vt:lpstr>The consequences of an asymmetric regulation</vt:lpstr>
      <vt:lpstr>First layer of impact: structuralised consumer law?</vt:lpstr>
      <vt:lpstr>Private ordering of society</vt:lpstr>
      <vt:lpstr>Second layer of impact: systemic risk regulation</vt:lpstr>
      <vt:lpstr>Code, market and society: an example</vt:lpstr>
      <vt:lpstr>Second layer of impact: privatisation</vt:lpstr>
      <vt:lpstr>Code is law: DSA Transparency Database</vt:lpstr>
      <vt:lpstr>Third layer of impact: consumer law? </vt:lpstr>
      <vt:lpstr>Third layer of impact: consumer law?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&amp; Automation of Legal Services</dc:title>
  <dc:creator>Francisco de Elizalde</dc:creator>
  <cp:lastModifiedBy>Federico Ferretti</cp:lastModifiedBy>
  <cp:revision>10</cp:revision>
  <dcterms:created xsi:type="dcterms:W3CDTF">2021-01-13T18:58:56Z</dcterms:created>
  <dcterms:modified xsi:type="dcterms:W3CDTF">2026-02-24T08:12:01Z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b742207-f172-4f87-acf3-9b9d90861219_Enabled">
    <vt:lpwstr>true</vt:lpwstr>
  </property>
  <property fmtid="{D5CDD505-2E9C-101B-9397-08002B2CF9AE}" pid="3" name="MSIP_Label_8b742207-f172-4f87-acf3-9b9d90861219_SetDate">
    <vt:lpwstr>2026-02-23T09:11:38Z</vt:lpwstr>
  </property>
  <property fmtid="{D5CDD505-2E9C-101B-9397-08002B2CF9AE}" pid="4" name="MSIP_Label_8b742207-f172-4f87-acf3-9b9d90861219_Method">
    <vt:lpwstr>Standard</vt:lpwstr>
  </property>
  <property fmtid="{D5CDD505-2E9C-101B-9397-08002B2CF9AE}" pid="5" name="MSIP_Label_8b742207-f172-4f87-acf3-9b9d90861219_Name">
    <vt:lpwstr>Internal</vt:lpwstr>
  </property>
  <property fmtid="{D5CDD505-2E9C-101B-9397-08002B2CF9AE}" pid="6" name="MSIP_Label_8b742207-f172-4f87-acf3-9b9d90861219_SiteId">
    <vt:lpwstr>4a39c578-6df0-42b9-a7e0-e9eac6d91816</vt:lpwstr>
  </property>
  <property fmtid="{D5CDD505-2E9C-101B-9397-08002B2CF9AE}" pid="7" name="MSIP_Label_8b742207-f172-4f87-acf3-9b9d90861219_ActionId">
    <vt:lpwstr>ff5370f3-024c-483c-9d3f-51d11c2717a2</vt:lpwstr>
  </property>
  <property fmtid="{D5CDD505-2E9C-101B-9397-08002B2CF9AE}" pid="8" name="MSIP_Label_8b742207-f172-4f87-acf3-9b9d90861219_ContentBits">
    <vt:lpwstr>0</vt:lpwstr>
  </property>
  <property fmtid="{D5CDD505-2E9C-101B-9397-08002B2CF9AE}" pid="9" name="MSIP_Label_8b742207-f172-4f87-acf3-9b9d90861219_Tag">
    <vt:lpwstr>10, 3, 0, 1</vt:lpwstr>
  </property>
</Properties>
</file>